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9" r:id="rId2"/>
    <p:sldId id="258" r:id="rId3"/>
    <p:sldId id="291" r:id="rId4"/>
    <p:sldId id="265" r:id="rId5"/>
    <p:sldId id="292" r:id="rId6"/>
    <p:sldId id="299" r:id="rId7"/>
    <p:sldId id="297" r:id="rId8"/>
    <p:sldId id="300" r:id="rId9"/>
    <p:sldId id="296" r:id="rId10"/>
    <p:sldId id="301" r:id="rId11"/>
    <p:sldId id="264" r:id="rId12"/>
    <p:sldId id="28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D6D"/>
    <a:srgbClr val="4C2F85"/>
    <a:srgbClr val="917B4C"/>
    <a:srgbClr val="8968CA"/>
    <a:srgbClr val="1E1335"/>
    <a:srgbClr val="D5CAEC"/>
    <a:srgbClr val="E9E3F5"/>
    <a:srgbClr val="D9D412"/>
    <a:srgbClr val="E4D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4" autoAdjust="0"/>
    <p:restoredTop sz="90174" autoAdjust="0"/>
  </p:normalViewPr>
  <p:slideViewPr>
    <p:cSldViewPr snapToGrid="0">
      <p:cViewPr>
        <p:scale>
          <a:sx n="70" d="100"/>
          <a:sy n="70" d="100"/>
        </p:scale>
        <p:origin x="1090" y="1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1CE01E-D2A4-45D2-9F7D-2854F0ACD079}" type="datetimeFigureOut">
              <a:rPr lang="en-US" smtClean="0"/>
              <a:t>8/8/2018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8CB9E-F0DD-4924-8EBB-84ECE46710BA}" type="slidenum">
              <a:rPr lang="en-US" smtClean="0"/>
              <a:t>‹#›</a:t>
            </a:fld>
            <a:endParaRPr lang="en-US"/>
          </a:p>
        </p:txBody>
      </p:sp>
    </p:spTree>
    <p:extLst>
      <p:ext uri="{BB962C8B-B14F-4D97-AF65-F5344CB8AC3E}">
        <p14:creationId xmlns:p14="http://schemas.microsoft.com/office/powerpoint/2010/main" val="2600769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CSNE researchers work to tackle technical problems on a large scale, HuskyADAPT works to find individualized solutions for accessibility problems in our community. My project this summer focused on how to preserve and push forward the work done by HuskyADAPT</a:t>
            </a:r>
          </a:p>
        </p:txBody>
      </p:sp>
      <p:sp>
        <p:nvSpPr>
          <p:cNvPr id="4" name="Slide Number Placeholder 3"/>
          <p:cNvSpPr>
            <a:spLocks noGrp="1"/>
          </p:cNvSpPr>
          <p:nvPr>
            <p:ph type="sldNum" sz="quarter" idx="10"/>
          </p:nvPr>
        </p:nvSpPr>
        <p:spPr/>
        <p:txBody>
          <a:bodyPr/>
          <a:lstStyle/>
          <a:p>
            <a:fld id="{0BA8CB9E-F0DD-4924-8EBB-84ECE46710BA}" type="slidenum">
              <a:rPr lang="en-US" smtClean="0"/>
              <a:t>1</a:t>
            </a:fld>
            <a:endParaRPr lang="en-US"/>
          </a:p>
        </p:txBody>
      </p:sp>
    </p:spTree>
    <p:extLst>
      <p:ext uri="{BB962C8B-B14F-4D97-AF65-F5344CB8AC3E}">
        <p14:creationId xmlns:p14="http://schemas.microsoft.com/office/powerpoint/2010/main" val="164706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introducing engineers to new ways of approaching design and creating a wide variety of accessible design, HuskyADAPT also helps foster incredible relationships. I personally was lucky enough to meet Erin, the need expert who I talked about earlier. Her and I facetime nearly every day and she's the kind of person you call and always feel better after talking to her. She’s had an immense impact on my life and I know I have found a lifelong friend. This is just another reason why the work we do is so important and needs to be preserved and pushed forward. Thank you.</a:t>
            </a:r>
          </a:p>
        </p:txBody>
      </p:sp>
      <p:sp>
        <p:nvSpPr>
          <p:cNvPr id="4" name="Slide Number Placeholder 3"/>
          <p:cNvSpPr>
            <a:spLocks noGrp="1"/>
          </p:cNvSpPr>
          <p:nvPr>
            <p:ph type="sldNum" sz="quarter" idx="10"/>
          </p:nvPr>
        </p:nvSpPr>
        <p:spPr/>
        <p:txBody>
          <a:bodyPr/>
          <a:lstStyle/>
          <a:p>
            <a:fld id="{0BA8CB9E-F0DD-4924-8EBB-84ECE46710BA}" type="slidenum">
              <a:rPr lang="en-US" smtClean="0"/>
              <a:t>10</a:t>
            </a:fld>
            <a:endParaRPr lang="en-US"/>
          </a:p>
        </p:txBody>
      </p:sp>
    </p:spTree>
    <p:extLst>
      <p:ext uri="{BB962C8B-B14F-4D97-AF65-F5344CB8AC3E}">
        <p14:creationId xmlns:p14="http://schemas.microsoft.com/office/powerpoint/2010/main" val="2311111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I’ll say:</a:t>
            </a:r>
          </a:p>
          <a:p>
            <a:r>
              <a:rPr lang="en-US" dirty="0"/>
              <a:t>Go Baby Go –Host workshops to modify battery powered ride on cars for children with varying abilities, provide children with independence </a:t>
            </a:r>
          </a:p>
          <a:p>
            <a:r>
              <a:rPr lang="en-US" dirty="0"/>
              <a:t>Toy Adaptation –Teach community members to adapt toys. This enables children to engage with toys in ways previously inaccessible to them and gain the developmental benefits</a:t>
            </a:r>
          </a:p>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2</a:t>
            </a:fld>
            <a:endParaRPr lang="en-US"/>
          </a:p>
        </p:txBody>
      </p:sp>
    </p:spTree>
    <p:extLst>
      <p:ext uri="{BB962C8B-B14F-4D97-AF65-F5344CB8AC3E}">
        <p14:creationId xmlns:p14="http://schemas.microsoft.com/office/powerpoint/2010/main" val="3285276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 design projects last year, talk briefly about mine, clearly this club is already successful so the question is…</a:t>
            </a:r>
          </a:p>
        </p:txBody>
      </p:sp>
      <p:sp>
        <p:nvSpPr>
          <p:cNvPr id="4" name="Slide Number Placeholder 3"/>
          <p:cNvSpPr>
            <a:spLocks noGrp="1"/>
          </p:cNvSpPr>
          <p:nvPr>
            <p:ph type="sldNum" sz="quarter" idx="10"/>
          </p:nvPr>
        </p:nvSpPr>
        <p:spPr/>
        <p:txBody>
          <a:bodyPr/>
          <a:lstStyle/>
          <a:p>
            <a:fld id="{0BA8CB9E-F0DD-4924-8EBB-84ECE46710BA}" type="slidenum">
              <a:rPr lang="en-US" smtClean="0"/>
              <a:t>3</a:t>
            </a:fld>
            <a:endParaRPr lang="en-US"/>
          </a:p>
        </p:txBody>
      </p:sp>
    </p:spTree>
    <p:extLst>
      <p:ext uri="{BB962C8B-B14F-4D97-AF65-F5344CB8AC3E}">
        <p14:creationId xmlns:p14="http://schemas.microsoft.com/office/powerpoint/2010/main" val="50964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a:t>
            </a:r>
          </a:p>
          <a:p>
            <a:r>
              <a:rPr lang="en-US" dirty="0"/>
              <a:t>Mentioned design projects, design challenges, what does that look like?</a:t>
            </a:r>
          </a:p>
          <a:p>
            <a:r>
              <a:rPr lang="en-US" dirty="0"/>
              <a:t>Or</a:t>
            </a:r>
          </a:p>
          <a:p>
            <a:r>
              <a:rPr lang="en-US" dirty="0"/>
              <a:t>As an example of how others someone could iterate upon our work, I pushed forward a design project</a:t>
            </a:r>
          </a:p>
        </p:txBody>
      </p:sp>
      <p:sp>
        <p:nvSpPr>
          <p:cNvPr id="4" name="Slide Number Placeholder 3"/>
          <p:cNvSpPr>
            <a:spLocks noGrp="1"/>
          </p:cNvSpPr>
          <p:nvPr>
            <p:ph type="sldNum" sz="quarter" idx="10"/>
          </p:nvPr>
        </p:nvSpPr>
        <p:spPr/>
        <p:txBody>
          <a:bodyPr/>
          <a:lstStyle/>
          <a:p>
            <a:fld id="{0BA8CB9E-F0DD-4924-8EBB-84ECE46710BA}" type="slidenum">
              <a:rPr lang="en-US" smtClean="0"/>
              <a:t>4</a:t>
            </a:fld>
            <a:endParaRPr lang="en-US"/>
          </a:p>
        </p:txBody>
      </p:sp>
    </p:spTree>
    <p:extLst>
      <p:ext uri="{BB962C8B-B14F-4D97-AF65-F5344CB8AC3E}">
        <p14:creationId xmlns:p14="http://schemas.microsoft.com/office/powerpoint/2010/main" val="3414110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design challenge, what was done before, I wanted to design something specifically for Erin Ciliv</a:t>
            </a:r>
          </a:p>
        </p:txBody>
      </p:sp>
      <p:sp>
        <p:nvSpPr>
          <p:cNvPr id="4" name="Slide Number Placeholder 3"/>
          <p:cNvSpPr>
            <a:spLocks noGrp="1"/>
          </p:cNvSpPr>
          <p:nvPr>
            <p:ph type="sldNum" sz="quarter" idx="10"/>
          </p:nvPr>
        </p:nvSpPr>
        <p:spPr/>
        <p:txBody>
          <a:bodyPr/>
          <a:lstStyle/>
          <a:p>
            <a:fld id="{0BA8CB9E-F0DD-4924-8EBB-84ECE46710BA}" type="slidenum">
              <a:rPr lang="en-US" smtClean="0"/>
              <a:t>5</a:t>
            </a:fld>
            <a:endParaRPr lang="en-US"/>
          </a:p>
        </p:txBody>
      </p:sp>
    </p:spTree>
    <p:extLst>
      <p:ext uri="{BB962C8B-B14F-4D97-AF65-F5344CB8AC3E}">
        <p14:creationId xmlns:p14="http://schemas.microsoft.com/office/powerpoint/2010/main" val="2686340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Capitalizes on Erin's flexion in her wrist</a:t>
            </a:r>
          </a:p>
        </p:txBody>
      </p:sp>
      <p:sp>
        <p:nvSpPr>
          <p:cNvPr id="4" name="Slide Number Placeholder 3"/>
          <p:cNvSpPr>
            <a:spLocks noGrp="1"/>
          </p:cNvSpPr>
          <p:nvPr>
            <p:ph type="sldNum" sz="quarter" idx="10"/>
          </p:nvPr>
        </p:nvSpPr>
        <p:spPr/>
        <p:txBody>
          <a:bodyPr/>
          <a:lstStyle/>
          <a:p>
            <a:fld id="{0BA8CB9E-F0DD-4924-8EBB-84ECE46710BA}" type="slidenum">
              <a:rPr lang="en-US" smtClean="0"/>
              <a:t>6</a:t>
            </a:fld>
            <a:endParaRPr lang="en-US"/>
          </a:p>
        </p:txBody>
      </p:sp>
    </p:spTree>
    <p:extLst>
      <p:ext uri="{BB962C8B-B14F-4D97-AF65-F5344CB8AC3E}">
        <p14:creationId xmlns:p14="http://schemas.microsoft.com/office/powerpoint/2010/main" val="3749066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Organized in an online repository, central page showcasing all 19 design challenges, each branches off to a team page…</a:t>
            </a:r>
          </a:p>
          <a:p>
            <a:r>
              <a:rPr lang="en-US" dirty="0"/>
              <a:t>Site is accessible</a:t>
            </a:r>
          </a:p>
        </p:txBody>
      </p:sp>
      <p:sp>
        <p:nvSpPr>
          <p:cNvPr id="4" name="Slide Number Placeholder 3"/>
          <p:cNvSpPr>
            <a:spLocks noGrp="1"/>
          </p:cNvSpPr>
          <p:nvPr>
            <p:ph type="sldNum" sz="quarter" idx="10"/>
          </p:nvPr>
        </p:nvSpPr>
        <p:spPr/>
        <p:txBody>
          <a:bodyPr/>
          <a:lstStyle/>
          <a:p>
            <a:fld id="{0BA8CB9E-F0DD-4924-8EBB-84ECE46710BA}" type="slidenum">
              <a:rPr lang="en-US" smtClean="0"/>
              <a:t>7</a:t>
            </a:fld>
            <a:endParaRPr lang="en-US"/>
          </a:p>
        </p:txBody>
      </p:sp>
    </p:spTree>
    <p:extLst>
      <p:ext uri="{BB962C8B-B14F-4D97-AF65-F5344CB8AC3E}">
        <p14:creationId xmlns:p14="http://schemas.microsoft.com/office/powerpoint/2010/main" val="305639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of team pages, why we included the information we did, </a:t>
            </a:r>
            <a:r>
              <a:rPr lang="en-US" dirty="0" err="1"/>
              <a:t>etc</a:t>
            </a:r>
            <a:r>
              <a:rPr lang="en-US" dirty="0"/>
              <a:t> </a:t>
            </a:r>
          </a:p>
        </p:txBody>
      </p:sp>
      <p:sp>
        <p:nvSpPr>
          <p:cNvPr id="4" name="Slide Number Placeholder 3"/>
          <p:cNvSpPr>
            <a:spLocks noGrp="1"/>
          </p:cNvSpPr>
          <p:nvPr>
            <p:ph type="sldNum" sz="quarter" idx="10"/>
          </p:nvPr>
        </p:nvSpPr>
        <p:spPr/>
        <p:txBody>
          <a:bodyPr/>
          <a:lstStyle/>
          <a:p>
            <a:fld id="{0BA8CB9E-F0DD-4924-8EBB-84ECE46710BA}" type="slidenum">
              <a:rPr lang="en-US" smtClean="0"/>
              <a:t>8</a:t>
            </a:fld>
            <a:endParaRPr lang="en-US"/>
          </a:p>
        </p:txBody>
      </p:sp>
    </p:spTree>
    <p:extLst>
      <p:ext uri="{BB962C8B-B14F-4D97-AF65-F5344CB8AC3E}">
        <p14:creationId xmlns:p14="http://schemas.microsoft.com/office/powerpoint/2010/main" val="119335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Too much text before so am just going to say the subpoints out loud</a:t>
            </a:r>
          </a:p>
          <a:p>
            <a:pPr marL="8001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Systematic approach to be replicated in future years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Sets expectations for need experts and teams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Incorporated feedback from experts in the field</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Formatted to ensure most valuable information is gathered</a:t>
            </a:r>
          </a:p>
          <a:p>
            <a:endParaRPr lang="en-US" dirty="0"/>
          </a:p>
        </p:txBody>
      </p:sp>
      <p:sp>
        <p:nvSpPr>
          <p:cNvPr id="4" name="Slide Number Placeholder 3"/>
          <p:cNvSpPr>
            <a:spLocks noGrp="1"/>
          </p:cNvSpPr>
          <p:nvPr>
            <p:ph type="sldNum" sz="quarter" idx="10"/>
          </p:nvPr>
        </p:nvSpPr>
        <p:spPr/>
        <p:txBody>
          <a:bodyPr/>
          <a:lstStyle/>
          <a:p>
            <a:fld id="{0BA8CB9E-F0DD-4924-8EBB-84ECE46710BA}" type="slidenum">
              <a:rPr lang="en-US" smtClean="0"/>
              <a:t>9</a:t>
            </a:fld>
            <a:endParaRPr lang="en-US"/>
          </a:p>
        </p:txBody>
      </p:sp>
    </p:spTree>
    <p:extLst>
      <p:ext uri="{BB962C8B-B14F-4D97-AF65-F5344CB8AC3E}">
        <p14:creationId xmlns:p14="http://schemas.microsoft.com/office/powerpoint/2010/main" val="37548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E62F717-9BDB-47D0-88F5-EE24DB075DAC}"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3444239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2F717-9BDB-47D0-88F5-EE24DB075DAC}"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2002605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2F717-9BDB-47D0-88F5-EE24DB075DAC}"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2219226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62F717-9BDB-47D0-88F5-EE24DB075DAC}"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2914814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62F717-9BDB-47D0-88F5-EE24DB075DAC}" type="datetimeFigureOut">
              <a:rPr lang="en-US" smtClean="0"/>
              <a:t>8/8/2018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789818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62F717-9BDB-47D0-88F5-EE24DB075DAC}" type="datetimeFigureOut">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3873094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62F717-9BDB-47D0-88F5-EE24DB075DAC}" type="datetimeFigureOut">
              <a:rPr lang="en-US" smtClean="0"/>
              <a:t>8/8/2018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3991481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62F717-9BDB-47D0-88F5-EE24DB075DAC}" type="datetimeFigureOut">
              <a:rPr lang="en-US" smtClean="0"/>
              <a:t>8/8/2018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246123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62F717-9BDB-47D0-88F5-EE24DB075DAC}" type="datetimeFigureOut">
              <a:rPr lang="en-US" smtClean="0"/>
              <a:t>8/8/2018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2927774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2F717-9BDB-47D0-88F5-EE24DB075DAC}" type="datetimeFigureOut">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3448425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2F717-9BDB-47D0-88F5-EE24DB075DAC}" type="datetimeFigureOut">
              <a:rPr lang="en-US" smtClean="0"/>
              <a:t>8/8/2018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94C258-2305-4689-910F-3F07ABDFE40E}" type="slidenum">
              <a:rPr lang="en-US" smtClean="0"/>
              <a:t>‹#›</a:t>
            </a:fld>
            <a:endParaRPr lang="en-US"/>
          </a:p>
        </p:txBody>
      </p:sp>
    </p:spTree>
    <p:extLst>
      <p:ext uri="{BB962C8B-B14F-4D97-AF65-F5344CB8AC3E}">
        <p14:creationId xmlns:p14="http://schemas.microsoft.com/office/powerpoint/2010/main" val="2302544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2F717-9BDB-47D0-88F5-EE24DB075DAC}" type="datetimeFigureOut">
              <a:rPr lang="en-US" smtClean="0"/>
              <a:t>8/8/2018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94C258-2305-4689-910F-3F07ABDFE40E}" type="slidenum">
              <a:rPr lang="en-US" smtClean="0"/>
              <a:t>‹#›</a:t>
            </a:fld>
            <a:endParaRPr lang="en-US"/>
          </a:p>
        </p:txBody>
      </p:sp>
    </p:spTree>
    <p:extLst>
      <p:ext uri="{BB962C8B-B14F-4D97-AF65-F5344CB8AC3E}">
        <p14:creationId xmlns:p14="http://schemas.microsoft.com/office/powerpoint/2010/main" val="1864481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5.tiff"/><Relationship Id="rId10" Type="http://schemas.openxmlformats.org/officeDocument/2006/relationships/image" Target="../media/image39.png"/><Relationship Id="rId4" Type="http://schemas.openxmlformats.org/officeDocument/2006/relationships/image" Target="../media/image34.jpeg"/><Relationship Id="rId9" Type="http://schemas.openxmlformats.org/officeDocument/2006/relationships/image" Target="../media/image38.jpe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s://depts.washington.edu/adaptuw/design/design-projects/restroom-adaptation/?preview_id=1025&amp;preview_nonce=2ab1dc1319&amp;_thumbnail_id=-1&amp;preview=true" TargetMode="External"/><Relationship Id="rId18" Type="http://schemas.openxmlformats.org/officeDocument/2006/relationships/image" Target="../media/image13.png"/><Relationship Id="rId26" Type="http://schemas.openxmlformats.org/officeDocument/2006/relationships/image" Target="../media/image19.jpeg"/><Relationship Id="rId3" Type="http://schemas.openxmlformats.org/officeDocument/2006/relationships/image" Target="../media/image1.png"/><Relationship Id="rId21" Type="http://schemas.openxmlformats.org/officeDocument/2006/relationships/image" Target="../media/image15.png"/><Relationship Id="rId7" Type="http://schemas.openxmlformats.org/officeDocument/2006/relationships/hyperlink" Target="https://depts.washington.edu/adaptuw/design/design-projects/magic-arms/?preview_id=981&amp;preview_nonce=97f70f97b1&amp;_thumbnail_id=-1&amp;preview=true" TargetMode="External"/><Relationship Id="rId12" Type="http://schemas.openxmlformats.org/officeDocument/2006/relationships/image" Target="../media/image10.png"/><Relationship Id="rId17" Type="http://schemas.openxmlformats.org/officeDocument/2006/relationships/hyperlink" Target="https://depts.washington.edu/adaptuw/inglemoor-high-school/?preview_id=1042&amp;preview_nonce=4da33450c6&amp;_thumbnail_id=-1&amp;preview=true" TargetMode="External"/><Relationship Id="rId25"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2.png"/><Relationship Id="rId20" Type="http://schemas.openxmlformats.org/officeDocument/2006/relationships/hyperlink" Target="https://depts.washington.edu/adaptuw/imagineers/?preview_id=869&amp;preview_nonce=75bd1c2178&amp;_thumbnail_id=-1&amp;preview=true" TargetMode="Externa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9.jpeg"/><Relationship Id="rId24" Type="http://schemas.openxmlformats.org/officeDocument/2006/relationships/image" Target="../media/image17.png"/><Relationship Id="rId5" Type="http://schemas.openxmlformats.org/officeDocument/2006/relationships/image" Target="../media/image5.png"/><Relationship Id="rId15" Type="http://schemas.openxmlformats.org/officeDocument/2006/relationships/hyperlink" Target="https://depts.washington.edu/adaptuw/design/design-projects/wireless-switch/?preview_id=1034&amp;preview_nonce=1ac679ddea&amp;_thumbnail_id=-1&amp;preview=true" TargetMode="External"/><Relationship Id="rId23" Type="http://schemas.openxmlformats.org/officeDocument/2006/relationships/image" Target="../media/image16.png"/><Relationship Id="rId10" Type="http://schemas.openxmlformats.org/officeDocument/2006/relationships/image" Target="../media/image8.png"/><Relationship Id="rId19" Type="http://schemas.openxmlformats.org/officeDocument/2006/relationships/image" Target="../media/image14.png"/><Relationship Id="rId4" Type="http://schemas.openxmlformats.org/officeDocument/2006/relationships/hyperlink" Target="https://depts.washington.edu/adaptuw/accessible-lunchbox/?preview_id=967&amp;preview_nonce=579e5534bc&amp;_thumbnail_id=-1&amp;preview=true" TargetMode="External"/><Relationship Id="rId9" Type="http://schemas.openxmlformats.org/officeDocument/2006/relationships/hyperlink" Target="https://depts.washington.edu/adaptuw/design/design-projects/toy-type-converter/?preview_id=998&amp;preview_nonce=8a03f99458&amp;_thumbnail_id=-1&amp;preview=true" TargetMode="External"/><Relationship Id="rId14" Type="http://schemas.openxmlformats.org/officeDocument/2006/relationships/image" Target="../media/image11.png"/><Relationship Id="rId22" Type="http://schemas.openxmlformats.org/officeDocument/2006/relationships/hyperlink" Target="https://depts.washington.edu/adaptuw/design/vip-projects-2/lend-a-hand/?preview_id=895&amp;preview_nonce=8d49912c1f&amp;_thumbnail_id=-1&amp;preview=true" TargetMode="External"/><Relationship Id="rId27"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cid:d2b16c9f-37d3-4b71-82ca-4cecd2e4599e@namprd18.prod.outlook.com" TargetMode="External"/><Relationship Id="rId5" Type="http://schemas.openxmlformats.org/officeDocument/2006/relationships/image" Target="../media/image22.jpe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flipV="1">
            <a:off x="-16450" y="-2"/>
            <a:ext cx="12208449" cy="6031833"/>
          </a:xfrm>
          <a:prstGeom prst="rect">
            <a:avLst/>
          </a:prstGeom>
          <a:solidFill>
            <a:srgbClr val="4C2F85"/>
          </a:solidFill>
          <a:ln>
            <a:solidFill>
              <a:srgbClr val="4B2D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6450" y="1815414"/>
            <a:ext cx="12208450" cy="1415772"/>
          </a:xfrm>
          <a:prstGeom prst="rect">
            <a:avLst/>
          </a:prstGeom>
          <a:noFill/>
        </p:spPr>
        <p:txBody>
          <a:bodyPr wrap="square" rtlCol="0">
            <a:spAutoFit/>
          </a:bodyPr>
          <a:lstStyle/>
          <a:p>
            <a:pPr algn="ctr"/>
            <a:r>
              <a:rPr lang="en-US" sz="4300" b="1" dirty="0">
                <a:solidFill>
                  <a:srgbClr val="E4DBF5"/>
                </a:solidFill>
                <a:latin typeface="Uni Sans Book" panose="00000500000000000000" pitchFamily="50" charset="0"/>
                <a:ea typeface="Tahoma" panose="020B0604030504040204" pitchFamily="34" charset="0"/>
                <a:cs typeface="Tahoma" panose="020B0604030504040204" pitchFamily="34" charset="0"/>
              </a:rPr>
              <a:t>Establishing an inclusive and sustainable design program for assistive technology</a:t>
            </a:r>
          </a:p>
        </p:txBody>
      </p:sp>
      <p:grpSp>
        <p:nvGrpSpPr>
          <p:cNvPr id="6" name="Group 5"/>
          <p:cNvGrpSpPr/>
          <p:nvPr/>
        </p:nvGrpSpPr>
        <p:grpSpPr>
          <a:xfrm>
            <a:off x="-1" y="3555000"/>
            <a:ext cx="11962994" cy="1539461"/>
            <a:chOff x="3555200" y="4408805"/>
            <a:chExt cx="4310509" cy="1245932"/>
          </a:xfrm>
        </p:grpSpPr>
        <p:sp>
          <p:nvSpPr>
            <p:cNvPr id="7" name="TextBox 6"/>
            <p:cNvSpPr txBox="1"/>
            <p:nvPr/>
          </p:nvSpPr>
          <p:spPr>
            <a:xfrm>
              <a:off x="4406001" y="4408805"/>
              <a:ext cx="2943967" cy="373639"/>
            </a:xfrm>
            <a:prstGeom prst="rect">
              <a:avLst/>
            </a:prstGeom>
            <a:noFill/>
          </p:spPr>
          <p:txBody>
            <a:bodyPr wrap="square" rtlCol="0">
              <a:spAutoFit/>
            </a:bodyPr>
            <a:lstStyle/>
            <a:p>
              <a:r>
                <a:rPr lang="en-US" sz="2400" dirty="0">
                  <a:solidFill>
                    <a:schemeClr val="bg1"/>
                  </a:solidFill>
                  <a:latin typeface="Uni Sans Book" panose="00000500000000000000"/>
                </a:rPr>
                <a:t>Joe Lawler, Alyssa Spomer, Keshia Peters, Katherine Steele </a:t>
              </a:r>
              <a:endParaRPr lang="en-US" sz="4000" dirty="0">
                <a:solidFill>
                  <a:schemeClr val="bg1"/>
                </a:solidFill>
                <a:latin typeface="Uni Sans Book" panose="00000500000000000000"/>
              </a:endParaRPr>
            </a:p>
          </p:txBody>
        </p:sp>
        <p:sp>
          <p:nvSpPr>
            <p:cNvPr id="8" name="TextBox 7"/>
            <p:cNvSpPr txBox="1"/>
            <p:nvPr/>
          </p:nvSpPr>
          <p:spPr>
            <a:xfrm>
              <a:off x="3555200" y="4982186"/>
              <a:ext cx="4310509" cy="672551"/>
            </a:xfrm>
            <a:prstGeom prst="rect">
              <a:avLst/>
            </a:prstGeom>
            <a:noFill/>
          </p:spPr>
          <p:txBody>
            <a:bodyPr wrap="square" rtlCol="0">
              <a:spAutoFit/>
            </a:bodyPr>
            <a:lstStyle/>
            <a:p>
              <a:pPr algn="ctr"/>
              <a:r>
                <a:rPr lang="en-US" sz="2000" i="1" dirty="0">
                  <a:solidFill>
                    <a:schemeClr val="bg1"/>
                  </a:solidFill>
                  <a:latin typeface="Uni Sans Book" panose="00000500000000000000"/>
                </a:rPr>
                <a:t>CSNE Research Symposium 2018</a:t>
              </a:r>
            </a:p>
            <a:p>
              <a:pPr algn="ctr"/>
              <a:endParaRPr lang="en-US" sz="1000" i="1" dirty="0">
                <a:solidFill>
                  <a:schemeClr val="bg1"/>
                </a:solidFill>
                <a:latin typeface="Uni Sans Book" panose="00000500000000000000"/>
              </a:endParaRPr>
            </a:p>
            <a:p>
              <a:pPr algn="ctr"/>
              <a:r>
                <a:rPr lang="en-US" dirty="0">
                  <a:solidFill>
                    <a:schemeClr val="bg1"/>
                  </a:solidFill>
                  <a:latin typeface="Uni Sans Book" panose="00000500000000000000"/>
                </a:rPr>
                <a:t>Ability &amp; Innovation Lab, Mechanical Engineering, University of Washington, Seattle, WA USA</a:t>
              </a: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sp>
        <p:nvSpPr>
          <p:cNvPr id="10" name="Rectangle 9"/>
          <p:cNvSpPr/>
          <p:nvPr/>
        </p:nvSpPr>
        <p:spPr>
          <a:xfrm>
            <a:off x="2650753" y="3370234"/>
            <a:ext cx="6874042" cy="45719"/>
          </a:xfrm>
          <a:prstGeom prst="rect">
            <a:avLst/>
          </a:prstGeom>
          <a:solidFill>
            <a:srgbClr val="917B4C"/>
          </a:solidFill>
          <a:ln>
            <a:solidFill>
              <a:srgbClr val="917B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2888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6471780"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3" y="241341"/>
            <a:ext cx="5970527" cy="707886"/>
          </a:xfrm>
          <a:prstGeom prst="rect">
            <a:avLst/>
          </a:prstGeom>
          <a:noFill/>
        </p:spPr>
        <p:txBody>
          <a:bodyPr wrap="square" rtlCol="0">
            <a:spAutoFit/>
          </a:bodyPr>
          <a:lstStyle/>
          <a:p>
            <a:r>
              <a:rPr lang="en-US" sz="4000" b="1" dirty="0">
                <a:solidFill>
                  <a:srgbClr val="E4DBF5"/>
                </a:solidFill>
                <a:latin typeface="+mj-lt"/>
              </a:rPr>
              <a:t>Future of HuskyADAPT</a:t>
            </a:r>
          </a:p>
        </p:txBody>
      </p:sp>
      <p:sp>
        <p:nvSpPr>
          <p:cNvPr id="7" name="Parallelogram 6"/>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pic>
        <p:nvPicPr>
          <p:cNvPr id="2" name="Picture 1">
            <a:extLst>
              <a:ext uri="{FF2B5EF4-FFF2-40B4-BE49-F238E27FC236}">
                <a16:creationId xmlns:a16="http://schemas.microsoft.com/office/drawing/2014/main" id="{9A4D56D1-0135-4201-8A4F-2F42266F88FC}"/>
              </a:ext>
            </a:extLst>
          </p:cNvPr>
          <p:cNvPicPr>
            <a:picLocks noChangeAspect="1"/>
          </p:cNvPicPr>
          <p:nvPr/>
        </p:nvPicPr>
        <p:blipFill>
          <a:blip r:embed="rId4"/>
          <a:stretch>
            <a:fillRect/>
          </a:stretch>
        </p:blipFill>
        <p:spPr>
          <a:xfrm>
            <a:off x="1803306" y="1294579"/>
            <a:ext cx="8068828" cy="4556708"/>
          </a:xfrm>
          <a:prstGeom prst="rect">
            <a:avLst/>
          </a:prstGeom>
        </p:spPr>
      </p:pic>
    </p:spTree>
    <p:extLst>
      <p:ext uri="{BB962C8B-B14F-4D97-AF65-F5344CB8AC3E}">
        <p14:creationId xmlns:p14="http://schemas.microsoft.com/office/powerpoint/2010/main" val="464093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B491BB-A24D-C541-B185-C209F44D3319}"/>
              </a:ext>
            </a:extLst>
          </p:cNvPr>
          <p:cNvSpPr>
            <a:spLocks noGrp="1"/>
          </p:cNvSpPr>
          <p:nvPr>
            <p:ph idx="1"/>
          </p:nvPr>
        </p:nvSpPr>
        <p:spPr>
          <a:xfrm>
            <a:off x="8414691" y="1994479"/>
            <a:ext cx="1382295" cy="369332"/>
          </a:xfrm>
        </p:spPr>
        <p:txBody>
          <a:bodyPr>
            <a:normAutofit/>
          </a:bodyPr>
          <a:lstStyle/>
          <a:p>
            <a:pPr marL="0" indent="0" algn="ctr">
              <a:buNone/>
            </a:pPr>
            <a:r>
              <a:rPr lang="en-US" sz="2000" dirty="0"/>
              <a:t>Team Cajun</a:t>
            </a:r>
          </a:p>
        </p:txBody>
      </p:sp>
      <p:pic>
        <p:nvPicPr>
          <p:cNvPr id="9" name="Picture 4" descr="http://faculty.washington.edu/chudler/pdf/CSNE%20logo.jpg">
            <a:extLst>
              <a:ext uri="{FF2B5EF4-FFF2-40B4-BE49-F238E27FC236}">
                <a16:creationId xmlns:a16="http://schemas.microsoft.com/office/drawing/2014/main" id="{217AF521-6F22-A84C-ACCA-F5BA0B57E2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7538" y="212943"/>
            <a:ext cx="1573527" cy="12239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D6A895D-AD85-BC45-9E71-F2BFAF1A44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5905" y="212943"/>
            <a:ext cx="1297907" cy="1304691"/>
          </a:xfrm>
          <a:prstGeom prst="rect">
            <a:avLst/>
          </a:prstGeom>
        </p:spPr>
      </p:pic>
      <p:pic>
        <p:nvPicPr>
          <p:cNvPr id="1026" name="Picture 2" descr="https://lh3.googleusercontent.com/08832FQI72p3JkZE9IrC76zSjK12SNRGSmO5lf4Zy2vKCZPMa1iel7QTna97wZAHR2Y9jdFCxFZOWgE4_mUUdg8hIjwA1cdMZYUliXY95LflXiOWACGTN5ZkavL7riuHIo9oR5YZ_XQkOKCnew">
            <a:extLst>
              <a:ext uri="{FF2B5EF4-FFF2-40B4-BE49-F238E27FC236}">
                <a16:creationId xmlns:a16="http://schemas.microsoft.com/office/drawing/2014/main" id="{02686E2E-F244-ED49-AAA3-88D2E6E0AF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2598" y="1651754"/>
            <a:ext cx="1612492" cy="20264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0794BBF-D57A-C441-B9F3-C67B24B60151}"/>
              </a:ext>
            </a:extLst>
          </p:cNvPr>
          <p:cNvPicPr>
            <a:picLocks noChangeAspect="1"/>
          </p:cNvPicPr>
          <p:nvPr/>
        </p:nvPicPr>
        <p:blipFill>
          <a:blip r:embed="rId5"/>
          <a:stretch>
            <a:fillRect/>
          </a:stretch>
        </p:blipFill>
        <p:spPr>
          <a:xfrm>
            <a:off x="536307" y="1652767"/>
            <a:ext cx="1456898" cy="2026441"/>
          </a:xfrm>
          <a:prstGeom prst="rect">
            <a:avLst/>
          </a:prstGeom>
        </p:spPr>
      </p:pic>
      <p:sp>
        <p:nvSpPr>
          <p:cNvPr id="6" name="TextBox 5">
            <a:extLst>
              <a:ext uri="{FF2B5EF4-FFF2-40B4-BE49-F238E27FC236}">
                <a16:creationId xmlns:a16="http://schemas.microsoft.com/office/drawing/2014/main" id="{57B076DF-A40F-004E-BD2B-9904936F4C44}"/>
              </a:ext>
            </a:extLst>
          </p:cNvPr>
          <p:cNvSpPr txBox="1"/>
          <p:nvPr/>
        </p:nvSpPr>
        <p:spPr>
          <a:xfrm>
            <a:off x="5012596" y="3701598"/>
            <a:ext cx="1612493" cy="369332"/>
          </a:xfrm>
          <a:prstGeom prst="rect">
            <a:avLst/>
          </a:prstGeom>
          <a:noFill/>
        </p:spPr>
        <p:txBody>
          <a:bodyPr wrap="square" rtlCol="0">
            <a:spAutoFit/>
          </a:bodyPr>
          <a:lstStyle/>
          <a:p>
            <a:r>
              <a:rPr lang="en-US" dirty="0">
                <a:solidFill>
                  <a:schemeClr val="bg2">
                    <a:lumMod val="75000"/>
                  </a:schemeClr>
                </a:solidFill>
              </a:rPr>
              <a:t>Kat Steele, PhD</a:t>
            </a:r>
          </a:p>
        </p:txBody>
      </p:sp>
      <p:sp>
        <p:nvSpPr>
          <p:cNvPr id="18" name="TextBox 17">
            <a:extLst>
              <a:ext uri="{FF2B5EF4-FFF2-40B4-BE49-F238E27FC236}">
                <a16:creationId xmlns:a16="http://schemas.microsoft.com/office/drawing/2014/main" id="{3349B4EE-B4FE-3440-88AD-7F542DA95FBD}"/>
              </a:ext>
            </a:extLst>
          </p:cNvPr>
          <p:cNvSpPr txBox="1"/>
          <p:nvPr/>
        </p:nvSpPr>
        <p:spPr>
          <a:xfrm>
            <a:off x="550682" y="3701598"/>
            <a:ext cx="1428148" cy="369332"/>
          </a:xfrm>
          <a:prstGeom prst="rect">
            <a:avLst/>
          </a:prstGeom>
          <a:noFill/>
        </p:spPr>
        <p:txBody>
          <a:bodyPr wrap="square" rtlCol="0">
            <a:spAutoFit/>
          </a:bodyPr>
          <a:lstStyle/>
          <a:p>
            <a:r>
              <a:rPr lang="en-US" dirty="0">
                <a:solidFill>
                  <a:schemeClr val="bg2">
                    <a:lumMod val="75000"/>
                  </a:schemeClr>
                </a:solidFill>
              </a:rPr>
              <a:t>Keshia Peters</a:t>
            </a:r>
          </a:p>
        </p:txBody>
      </p:sp>
      <p:sp>
        <p:nvSpPr>
          <p:cNvPr id="33" name="Parallelogram 32">
            <a:extLst>
              <a:ext uri="{FF2B5EF4-FFF2-40B4-BE49-F238E27FC236}">
                <a16:creationId xmlns:a16="http://schemas.microsoft.com/office/drawing/2014/main" id="{67EBE3FE-E7D2-9749-AAE9-4EC81FFA3BA0}"/>
              </a:ext>
            </a:extLst>
          </p:cNvPr>
          <p:cNvSpPr/>
          <p:nvPr/>
        </p:nvSpPr>
        <p:spPr>
          <a:xfrm>
            <a:off x="-254000" y="212943"/>
            <a:ext cx="6350000"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4000" b="1">
                <a:solidFill>
                  <a:srgbClr val="E4DBF5"/>
                </a:solidFill>
                <a:latin typeface="Calibri Light" panose="020F0302020204030204"/>
              </a:rPr>
              <a:t>Acknowledgements</a:t>
            </a:r>
            <a:endParaRPr lang="en-US" sz="4000" b="1" dirty="0">
              <a:solidFill>
                <a:srgbClr val="E4DBF5"/>
              </a:solidFill>
              <a:latin typeface="Calibri Light" panose="020F0302020204030204"/>
            </a:endParaRPr>
          </a:p>
        </p:txBody>
      </p:sp>
      <p:sp>
        <p:nvSpPr>
          <p:cNvPr id="34" name="Title 1">
            <a:extLst>
              <a:ext uri="{FF2B5EF4-FFF2-40B4-BE49-F238E27FC236}">
                <a16:creationId xmlns:a16="http://schemas.microsoft.com/office/drawing/2014/main" id="{36B0A8FC-4275-C64F-BA86-4E65046E1C96}"/>
              </a:ext>
            </a:extLst>
          </p:cNvPr>
          <p:cNvSpPr txBox="1">
            <a:spLocks/>
          </p:cNvSpPr>
          <p:nvPr/>
        </p:nvSpPr>
        <p:spPr>
          <a:xfrm>
            <a:off x="0" y="333924"/>
            <a:ext cx="4742260" cy="47568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4000" b="1" dirty="0">
              <a:solidFill>
                <a:schemeClr val="bg1"/>
              </a:solidFill>
            </a:endParaRPr>
          </a:p>
        </p:txBody>
      </p:sp>
      <p:grpSp>
        <p:nvGrpSpPr>
          <p:cNvPr id="37" name="Group 36">
            <a:extLst>
              <a:ext uri="{FF2B5EF4-FFF2-40B4-BE49-F238E27FC236}">
                <a16:creationId xmlns:a16="http://schemas.microsoft.com/office/drawing/2014/main" id="{AA6EC0A9-D511-4548-A8A7-82F94967A31F}"/>
              </a:ext>
            </a:extLst>
          </p:cNvPr>
          <p:cNvGrpSpPr/>
          <p:nvPr/>
        </p:nvGrpSpPr>
        <p:grpSpPr>
          <a:xfrm>
            <a:off x="7942314" y="6121716"/>
            <a:ext cx="4478747" cy="736284"/>
            <a:chOff x="4665253" y="6121716"/>
            <a:chExt cx="4478747" cy="736284"/>
          </a:xfrm>
        </p:grpSpPr>
        <p:sp>
          <p:nvSpPr>
            <p:cNvPr id="38" name="Parallelogram 37">
              <a:extLst>
                <a:ext uri="{FF2B5EF4-FFF2-40B4-BE49-F238E27FC236}">
                  <a16:creationId xmlns:a16="http://schemas.microsoft.com/office/drawing/2014/main" id="{CAF60ED6-B23E-DB4A-A3C8-2F23282F2BAB}"/>
                </a:ext>
              </a:extLst>
            </p:cNvPr>
            <p:cNvSpPr/>
            <p:nvPr/>
          </p:nvSpPr>
          <p:spPr>
            <a:xfrm>
              <a:off x="4665253" y="6121716"/>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39" name="Picture 38">
              <a:extLst>
                <a:ext uri="{FF2B5EF4-FFF2-40B4-BE49-F238E27FC236}">
                  <a16:creationId xmlns:a16="http://schemas.microsoft.com/office/drawing/2014/main" id="{E24B604A-8FC5-A94C-8276-E39D3F981320}"/>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5068149" y="6200379"/>
              <a:ext cx="3633537" cy="534343"/>
            </a:xfrm>
            <a:prstGeom prst="rect">
              <a:avLst/>
            </a:prstGeom>
          </p:spPr>
        </p:pic>
      </p:grpSp>
      <p:pic>
        <p:nvPicPr>
          <p:cNvPr id="2" name="Picture 1">
            <a:extLst>
              <a:ext uri="{FF2B5EF4-FFF2-40B4-BE49-F238E27FC236}">
                <a16:creationId xmlns:a16="http://schemas.microsoft.com/office/drawing/2014/main" id="{E7F8057A-A81C-4038-9CE3-ABB97A45323C}"/>
              </a:ext>
            </a:extLst>
          </p:cNvPr>
          <p:cNvPicPr>
            <a:picLocks noChangeAspect="1"/>
          </p:cNvPicPr>
          <p:nvPr/>
        </p:nvPicPr>
        <p:blipFill>
          <a:blip r:embed="rId7"/>
          <a:stretch>
            <a:fillRect/>
          </a:stretch>
        </p:blipFill>
        <p:spPr>
          <a:xfrm>
            <a:off x="9142271" y="217005"/>
            <a:ext cx="1382296" cy="1300630"/>
          </a:xfrm>
          <a:prstGeom prst="rect">
            <a:avLst/>
          </a:prstGeom>
        </p:spPr>
      </p:pic>
      <p:pic>
        <p:nvPicPr>
          <p:cNvPr id="6146" name="Picture 2" descr="http://depts.washington.edu/adaptuw/wordpress/wp-content/uploads/2017/08/Professional_Photo_Square-300x300.jpg">
            <a:extLst>
              <a:ext uri="{FF2B5EF4-FFF2-40B4-BE49-F238E27FC236}">
                <a16:creationId xmlns:a16="http://schemas.microsoft.com/office/drawing/2014/main" id="{AFC94C13-F3E1-4BF7-873F-DE7D76AFD3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7194" y="1947793"/>
            <a:ext cx="1731415" cy="173141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CC97042A-9CDF-4115-968F-A6B0DE91ECFB}"/>
              </a:ext>
            </a:extLst>
          </p:cNvPr>
          <p:cNvSpPr txBox="1"/>
          <p:nvPr/>
        </p:nvSpPr>
        <p:spPr>
          <a:xfrm>
            <a:off x="1836206" y="6210640"/>
            <a:ext cx="1428148" cy="369332"/>
          </a:xfrm>
          <a:prstGeom prst="rect">
            <a:avLst/>
          </a:prstGeom>
          <a:noFill/>
        </p:spPr>
        <p:txBody>
          <a:bodyPr wrap="square" rtlCol="0">
            <a:spAutoFit/>
          </a:bodyPr>
          <a:lstStyle/>
          <a:p>
            <a:pPr algn="ctr"/>
            <a:r>
              <a:rPr lang="en-US" dirty="0">
                <a:solidFill>
                  <a:schemeClr val="bg2">
                    <a:lumMod val="75000"/>
                  </a:schemeClr>
                </a:solidFill>
              </a:rPr>
              <a:t>Erin Ciliv</a:t>
            </a:r>
          </a:p>
        </p:txBody>
      </p:sp>
      <p:sp>
        <p:nvSpPr>
          <p:cNvPr id="36" name="TextBox 35">
            <a:extLst>
              <a:ext uri="{FF2B5EF4-FFF2-40B4-BE49-F238E27FC236}">
                <a16:creationId xmlns:a16="http://schemas.microsoft.com/office/drawing/2014/main" id="{2779A43A-873E-44F6-85B3-3E18BEFFBD91}"/>
              </a:ext>
            </a:extLst>
          </p:cNvPr>
          <p:cNvSpPr txBox="1"/>
          <p:nvPr/>
        </p:nvSpPr>
        <p:spPr>
          <a:xfrm>
            <a:off x="2713009" y="3701598"/>
            <a:ext cx="1579783" cy="369332"/>
          </a:xfrm>
          <a:prstGeom prst="rect">
            <a:avLst/>
          </a:prstGeom>
          <a:noFill/>
        </p:spPr>
        <p:txBody>
          <a:bodyPr wrap="square" rtlCol="0">
            <a:spAutoFit/>
          </a:bodyPr>
          <a:lstStyle/>
          <a:p>
            <a:pPr algn="ctr"/>
            <a:r>
              <a:rPr lang="en-US" dirty="0">
                <a:solidFill>
                  <a:schemeClr val="bg2">
                    <a:lumMod val="75000"/>
                  </a:schemeClr>
                </a:solidFill>
              </a:rPr>
              <a:t>Alyssa Spomer</a:t>
            </a:r>
          </a:p>
        </p:txBody>
      </p:sp>
      <p:sp>
        <p:nvSpPr>
          <p:cNvPr id="40" name="Content Placeholder 2">
            <a:extLst>
              <a:ext uri="{FF2B5EF4-FFF2-40B4-BE49-F238E27FC236}">
                <a16:creationId xmlns:a16="http://schemas.microsoft.com/office/drawing/2014/main" id="{2CFF28C2-7426-42CC-AE6D-F41EADD214E4}"/>
              </a:ext>
            </a:extLst>
          </p:cNvPr>
          <p:cNvSpPr txBox="1">
            <a:spLocks/>
          </p:cNvSpPr>
          <p:nvPr/>
        </p:nvSpPr>
        <p:spPr>
          <a:xfrm>
            <a:off x="610910" y="1308053"/>
            <a:ext cx="5822547" cy="4004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t>University of Washington, Ability and Innovations lab</a:t>
            </a:r>
          </a:p>
          <a:p>
            <a:pPr marL="0" indent="0">
              <a:buFont typeface="Arial" panose="020B0604020202020204" pitchFamily="34" charset="0"/>
              <a:buNone/>
            </a:pPr>
            <a:endParaRPr lang="en-US" sz="2000"/>
          </a:p>
          <a:p>
            <a:pPr marL="0" indent="0">
              <a:buFont typeface="Arial" panose="020B0604020202020204" pitchFamily="34" charset="0"/>
              <a:buNone/>
            </a:pPr>
            <a:endParaRPr lang="en-US" dirty="0"/>
          </a:p>
        </p:txBody>
      </p:sp>
      <p:pic>
        <p:nvPicPr>
          <p:cNvPr id="6148" name="Picture 4" descr="http://depts.washington.edu/adaptuw/wordpress/wp-content/uploads/2017/11/2017-12-14-20.13.26-240x300.jpg">
            <a:extLst>
              <a:ext uri="{FF2B5EF4-FFF2-40B4-BE49-F238E27FC236}">
                <a16:creationId xmlns:a16="http://schemas.microsoft.com/office/drawing/2014/main" id="{9E3C9190-E826-4C98-AB9B-AC8A79C7E7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2314" y="2462640"/>
            <a:ext cx="2327051" cy="29088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epts.washington.edu/adaptuw/wordpress/wp-content/uploads/2018/07/Team-Page-Display-e1531493656682.png">
            <a:extLst>
              <a:ext uri="{FF2B5EF4-FFF2-40B4-BE49-F238E27FC236}">
                <a16:creationId xmlns:a16="http://schemas.microsoft.com/office/drawing/2014/main" id="{B9B59B98-ED6F-4DBE-9833-EA4A5E907C6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3568" t="26173" r="16232"/>
          <a:stretch/>
        </p:blipFill>
        <p:spPr bwMode="auto">
          <a:xfrm>
            <a:off x="1647027" y="4554659"/>
            <a:ext cx="1806507" cy="1633591"/>
          </a:xfrm>
          <a:prstGeom prst="rect">
            <a:avLst/>
          </a:prstGeom>
          <a:noFill/>
          <a:extLst>
            <a:ext uri="{909E8E84-426E-40DD-AFC4-6F175D3DCCD1}">
              <a14:hiddenFill xmlns:a14="http://schemas.microsoft.com/office/drawing/2010/main">
                <a:solidFill>
                  <a:srgbClr val="FFFFFF"/>
                </a:solidFill>
              </a14:hiddenFill>
            </a:ext>
          </a:extLst>
        </p:spPr>
      </p:pic>
      <p:sp>
        <p:nvSpPr>
          <p:cNvPr id="41" name="Content Placeholder 2">
            <a:extLst>
              <a:ext uri="{FF2B5EF4-FFF2-40B4-BE49-F238E27FC236}">
                <a16:creationId xmlns:a16="http://schemas.microsoft.com/office/drawing/2014/main" id="{B4AD34CF-4D48-44D2-B210-F273A9A7744F}"/>
              </a:ext>
            </a:extLst>
          </p:cNvPr>
          <p:cNvSpPr txBox="1">
            <a:spLocks/>
          </p:cNvSpPr>
          <p:nvPr/>
        </p:nvSpPr>
        <p:spPr>
          <a:xfrm>
            <a:off x="1836351" y="4162937"/>
            <a:ext cx="1428148" cy="3693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Need Expert</a:t>
            </a:r>
          </a:p>
        </p:txBody>
      </p:sp>
    </p:spTree>
    <p:extLst>
      <p:ext uri="{BB962C8B-B14F-4D97-AF65-F5344CB8AC3E}">
        <p14:creationId xmlns:p14="http://schemas.microsoft.com/office/powerpoint/2010/main" val="3821957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375780" y="212943"/>
            <a:ext cx="3824374"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5" name="TextBox 4"/>
          <p:cNvSpPr txBox="1"/>
          <p:nvPr/>
        </p:nvSpPr>
        <p:spPr>
          <a:xfrm>
            <a:off x="190559" y="220168"/>
            <a:ext cx="4777226" cy="707886"/>
          </a:xfrm>
          <a:prstGeom prst="rect">
            <a:avLst/>
          </a:prstGeom>
          <a:noFill/>
        </p:spPr>
        <p:txBody>
          <a:bodyPr wrap="square" rtlCol="0">
            <a:spAutoFit/>
          </a:bodyPr>
          <a:lstStyle/>
          <a:p>
            <a:r>
              <a:rPr lang="en-US" sz="4000" b="1" dirty="0">
                <a:solidFill>
                  <a:srgbClr val="E4DBF5"/>
                </a:solidFill>
                <a:latin typeface="+mj-lt"/>
              </a:rPr>
              <a:t>Thank you!</a:t>
            </a:r>
          </a:p>
        </p:txBody>
      </p:sp>
      <p:sp>
        <p:nvSpPr>
          <p:cNvPr id="6" name="Parallelogram 5"/>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7" name="Picture 6"/>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sp>
        <p:nvSpPr>
          <p:cNvPr id="21" name="TextBox 20"/>
          <p:cNvSpPr txBox="1"/>
          <p:nvPr/>
        </p:nvSpPr>
        <p:spPr>
          <a:xfrm>
            <a:off x="4121834" y="2778143"/>
            <a:ext cx="5471877" cy="1015663"/>
          </a:xfrm>
          <a:prstGeom prst="rect">
            <a:avLst/>
          </a:prstGeom>
          <a:noFill/>
        </p:spPr>
        <p:txBody>
          <a:bodyPr wrap="square" rtlCol="0">
            <a:spAutoFit/>
          </a:bodyPr>
          <a:lstStyle/>
          <a:p>
            <a:r>
              <a:rPr lang="en-US" sz="6000" b="1" dirty="0">
                <a:solidFill>
                  <a:srgbClr val="4C2F85"/>
                </a:solidFill>
                <a:latin typeface="+mj-lt"/>
              </a:rPr>
              <a:t>Questions? </a:t>
            </a:r>
          </a:p>
        </p:txBody>
      </p:sp>
    </p:spTree>
    <p:extLst>
      <p:ext uri="{BB962C8B-B14F-4D97-AF65-F5344CB8AC3E}">
        <p14:creationId xmlns:p14="http://schemas.microsoft.com/office/powerpoint/2010/main" val="2826172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2" y="212943"/>
            <a:ext cx="6471781"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3" y="241341"/>
            <a:ext cx="5638719" cy="707886"/>
          </a:xfrm>
          <a:prstGeom prst="rect">
            <a:avLst/>
          </a:prstGeom>
          <a:noFill/>
        </p:spPr>
        <p:txBody>
          <a:bodyPr wrap="square" rtlCol="0">
            <a:spAutoFit/>
          </a:bodyPr>
          <a:lstStyle/>
          <a:p>
            <a:r>
              <a:rPr lang="en-US" sz="4000" b="1" dirty="0">
                <a:solidFill>
                  <a:srgbClr val="E4DBF5"/>
                </a:solidFill>
                <a:latin typeface="+mj-lt"/>
              </a:rPr>
              <a:t>What is HuskyADAPT?</a:t>
            </a:r>
          </a:p>
        </p:txBody>
      </p:sp>
      <p:sp>
        <p:nvSpPr>
          <p:cNvPr id="7" name="Parallelogram 6"/>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pic>
        <p:nvPicPr>
          <p:cNvPr id="2" name="Picture 1">
            <a:extLst>
              <a:ext uri="{FF2B5EF4-FFF2-40B4-BE49-F238E27FC236}">
                <a16:creationId xmlns:a16="http://schemas.microsoft.com/office/drawing/2014/main" id="{79260277-4F16-4656-909A-1EE1CE5C498A}"/>
              </a:ext>
            </a:extLst>
          </p:cNvPr>
          <p:cNvPicPr>
            <a:picLocks noChangeAspect="1"/>
          </p:cNvPicPr>
          <p:nvPr/>
        </p:nvPicPr>
        <p:blipFill>
          <a:blip r:embed="rId4"/>
          <a:stretch>
            <a:fillRect/>
          </a:stretch>
        </p:blipFill>
        <p:spPr>
          <a:xfrm>
            <a:off x="8086527" y="1758054"/>
            <a:ext cx="3880954" cy="2993590"/>
          </a:xfrm>
          <a:prstGeom prst="rect">
            <a:avLst/>
          </a:prstGeom>
        </p:spPr>
      </p:pic>
      <p:pic>
        <p:nvPicPr>
          <p:cNvPr id="3" name="Picture 2">
            <a:extLst>
              <a:ext uri="{FF2B5EF4-FFF2-40B4-BE49-F238E27FC236}">
                <a16:creationId xmlns:a16="http://schemas.microsoft.com/office/drawing/2014/main" id="{38E0A2B3-146C-4F03-AC46-6AA9AEACFECA}"/>
              </a:ext>
            </a:extLst>
          </p:cNvPr>
          <p:cNvPicPr>
            <a:picLocks noChangeAspect="1"/>
          </p:cNvPicPr>
          <p:nvPr/>
        </p:nvPicPr>
        <p:blipFill rotWithShape="1">
          <a:blip r:embed="rId5"/>
          <a:srcRect r="28409"/>
          <a:stretch/>
        </p:blipFill>
        <p:spPr>
          <a:xfrm>
            <a:off x="4250833" y="1758054"/>
            <a:ext cx="3288841" cy="2993590"/>
          </a:xfrm>
          <a:prstGeom prst="rect">
            <a:avLst/>
          </a:prstGeom>
        </p:spPr>
      </p:pic>
      <p:pic>
        <p:nvPicPr>
          <p:cNvPr id="6" name="Picture 5">
            <a:extLst>
              <a:ext uri="{FF2B5EF4-FFF2-40B4-BE49-F238E27FC236}">
                <a16:creationId xmlns:a16="http://schemas.microsoft.com/office/drawing/2014/main" id="{4E4525B1-CB07-42E6-95D4-4D51EAFA2018}"/>
              </a:ext>
            </a:extLst>
          </p:cNvPr>
          <p:cNvPicPr>
            <a:picLocks noChangeAspect="1"/>
          </p:cNvPicPr>
          <p:nvPr/>
        </p:nvPicPr>
        <p:blipFill rotWithShape="1">
          <a:blip r:embed="rId6"/>
          <a:srcRect l="14580" t="3340" r="11179" b="6381"/>
          <a:stretch/>
        </p:blipFill>
        <p:spPr>
          <a:xfrm>
            <a:off x="241951" y="1758054"/>
            <a:ext cx="3459769" cy="2993590"/>
          </a:xfrm>
          <a:prstGeom prst="rect">
            <a:avLst/>
          </a:prstGeom>
        </p:spPr>
      </p:pic>
      <p:sp>
        <p:nvSpPr>
          <p:cNvPr id="15" name="TextBox 14">
            <a:extLst>
              <a:ext uri="{FF2B5EF4-FFF2-40B4-BE49-F238E27FC236}">
                <a16:creationId xmlns:a16="http://schemas.microsoft.com/office/drawing/2014/main" id="{BB113352-49F3-4D2B-A063-89B3456669B5}"/>
              </a:ext>
            </a:extLst>
          </p:cNvPr>
          <p:cNvSpPr txBox="1"/>
          <p:nvPr/>
        </p:nvSpPr>
        <p:spPr>
          <a:xfrm>
            <a:off x="861774" y="1090271"/>
            <a:ext cx="2442951" cy="646331"/>
          </a:xfrm>
          <a:prstGeom prst="rect">
            <a:avLst/>
          </a:prstGeom>
          <a:noFill/>
        </p:spPr>
        <p:txBody>
          <a:bodyPr wrap="square" rtlCol="0">
            <a:spAutoFit/>
          </a:bodyPr>
          <a:lstStyle/>
          <a:p>
            <a:r>
              <a:rPr lang="en-US" sz="3600" b="1" dirty="0">
                <a:solidFill>
                  <a:srgbClr val="4C2F85"/>
                </a:solidFill>
                <a:latin typeface="+mj-lt"/>
              </a:rPr>
              <a:t>Go Baby Go</a:t>
            </a:r>
          </a:p>
        </p:txBody>
      </p:sp>
      <p:sp>
        <p:nvSpPr>
          <p:cNvPr id="16" name="TextBox 15">
            <a:extLst>
              <a:ext uri="{FF2B5EF4-FFF2-40B4-BE49-F238E27FC236}">
                <a16:creationId xmlns:a16="http://schemas.microsoft.com/office/drawing/2014/main" id="{F9F1680B-5966-49A7-9C9E-1A1DDF60DAD8}"/>
              </a:ext>
            </a:extLst>
          </p:cNvPr>
          <p:cNvSpPr txBox="1"/>
          <p:nvPr/>
        </p:nvSpPr>
        <p:spPr>
          <a:xfrm>
            <a:off x="8629112" y="1090271"/>
            <a:ext cx="2442951" cy="646331"/>
          </a:xfrm>
          <a:prstGeom prst="rect">
            <a:avLst/>
          </a:prstGeom>
          <a:noFill/>
        </p:spPr>
        <p:txBody>
          <a:bodyPr wrap="square" rtlCol="0">
            <a:spAutoFit/>
          </a:bodyPr>
          <a:lstStyle/>
          <a:p>
            <a:pPr algn="ctr"/>
            <a:r>
              <a:rPr lang="en-US" sz="3600" b="1" dirty="0">
                <a:solidFill>
                  <a:srgbClr val="4C2F85"/>
                </a:solidFill>
                <a:latin typeface="+mj-lt"/>
              </a:rPr>
              <a:t>Design</a:t>
            </a:r>
          </a:p>
        </p:txBody>
      </p:sp>
      <p:sp>
        <p:nvSpPr>
          <p:cNvPr id="17" name="TextBox 16">
            <a:extLst>
              <a:ext uri="{FF2B5EF4-FFF2-40B4-BE49-F238E27FC236}">
                <a16:creationId xmlns:a16="http://schemas.microsoft.com/office/drawing/2014/main" id="{2F8D69A1-DD39-40D4-8CB9-CE85DB8830C9}"/>
              </a:ext>
            </a:extLst>
          </p:cNvPr>
          <p:cNvSpPr txBox="1"/>
          <p:nvPr/>
        </p:nvSpPr>
        <p:spPr>
          <a:xfrm>
            <a:off x="4375903" y="1090271"/>
            <a:ext cx="3038699" cy="646331"/>
          </a:xfrm>
          <a:prstGeom prst="rect">
            <a:avLst/>
          </a:prstGeom>
          <a:noFill/>
        </p:spPr>
        <p:txBody>
          <a:bodyPr wrap="square" rtlCol="0">
            <a:spAutoFit/>
          </a:bodyPr>
          <a:lstStyle/>
          <a:p>
            <a:r>
              <a:rPr lang="en-US" sz="3600" b="1" dirty="0">
                <a:solidFill>
                  <a:srgbClr val="4C2F85"/>
                </a:solidFill>
                <a:latin typeface="+mj-lt"/>
              </a:rPr>
              <a:t>Toy Adaptation</a:t>
            </a:r>
          </a:p>
        </p:txBody>
      </p:sp>
      <p:sp>
        <p:nvSpPr>
          <p:cNvPr id="22" name="TextBox 21">
            <a:extLst>
              <a:ext uri="{FF2B5EF4-FFF2-40B4-BE49-F238E27FC236}">
                <a16:creationId xmlns:a16="http://schemas.microsoft.com/office/drawing/2014/main" id="{258D3141-E984-4716-A847-7500C7441EC4}"/>
              </a:ext>
            </a:extLst>
          </p:cNvPr>
          <p:cNvSpPr txBox="1"/>
          <p:nvPr/>
        </p:nvSpPr>
        <p:spPr>
          <a:xfrm>
            <a:off x="8047031" y="4982652"/>
            <a:ext cx="3920449"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rebuchet MS" panose="020B0603020202020204" pitchFamily="34" charset="0"/>
              </a:rPr>
              <a:t>Created 19 design teams</a:t>
            </a:r>
          </a:p>
          <a:p>
            <a:pPr marL="342900" indent="-342900">
              <a:buFont typeface="Arial" panose="020B0604020202020204" pitchFamily="34" charset="0"/>
              <a:buChar char="•"/>
            </a:pPr>
            <a:r>
              <a:rPr lang="en-US" sz="2000" dirty="0">
                <a:latin typeface="Trebuchet MS" panose="020B0603020202020204" pitchFamily="34" charset="0"/>
              </a:rPr>
              <a:t>Presented work at multiple research symposiums</a:t>
            </a:r>
          </a:p>
        </p:txBody>
      </p:sp>
      <p:sp>
        <p:nvSpPr>
          <p:cNvPr id="23" name="TextBox 22">
            <a:extLst>
              <a:ext uri="{FF2B5EF4-FFF2-40B4-BE49-F238E27FC236}">
                <a16:creationId xmlns:a16="http://schemas.microsoft.com/office/drawing/2014/main" id="{D5BD2E51-85DB-4D3C-A1CD-8BCB9E31788F}"/>
              </a:ext>
            </a:extLst>
          </p:cNvPr>
          <p:cNvSpPr txBox="1"/>
          <p:nvPr/>
        </p:nvSpPr>
        <p:spPr>
          <a:xfrm>
            <a:off x="4190524" y="4982652"/>
            <a:ext cx="3680169"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rebuchet MS" panose="020B0603020202020204" pitchFamily="34" charset="0"/>
              </a:rPr>
              <a:t>Enable all children to engage with toys</a:t>
            </a:r>
          </a:p>
          <a:p>
            <a:pPr marL="342900" indent="-342900">
              <a:buFont typeface="Arial" panose="020B0604020202020204" pitchFamily="34" charset="0"/>
              <a:buChar char="•"/>
            </a:pPr>
            <a:r>
              <a:rPr lang="en-US" sz="2000" dirty="0">
                <a:latin typeface="Trebuchet MS" panose="020B0603020202020204" pitchFamily="34" charset="0"/>
              </a:rPr>
              <a:t>Adapted 224 toys</a:t>
            </a:r>
          </a:p>
          <a:p>
            <a:pPr marL="342900" indent="-342900">
              <a:buFont typeface="Arial" panose="020B0604020202020204" pitchFamily="34" charset="0"/>
              <a:buChar char="•"/>
            </a:pPr>
            <a:r>
              <a:rPr lang="en-US" sz="2000" dirty="0">
                <a:latin typeface="Trebuchet MS" panose="020B0603020202020204" pitchFamily="34" charset="0"/>
              </a:rPr>
              <a:t>Taught 348 people toy adaptation</a:t>
            </a:r>
          </a:p>
        </p:txBody>
      </p:sp>
      <p:sp>
        <p:nvSpPr>
          <p:cNvPr id="24" name="TextBox 23">
            <a:extLst>
              <a:ext uri="{FF2B5EF4-FFF2-40B4-BE49-F238E27FC236}">
                <a16:creationId xmlns:a16="http://schemas.microsoft.com/office/drawing/2014/main" id="{337D4922-ADF5-42D8-8D1B-8F1BED2C7781}"/>
              </a:ext>
            </a:extLst>
          </p:cNvPr>
          <p:cNvSpPr txBox="1"/>
          <p:nvPr/>
        </p:nvSpPr>
        <p:spPr>
          <a:xfrm>
            <a:off x="241951" y="4982652"/>
            <a:ext cx="3682598" cy="1631216"/>
          </a:xfrm>
          <a:prstGeom prst="rect">
            <a:avLst/>
          </a:prstGeom>
          <a:noFill/>
        </p:spPr>
        <p:txBody>
          <a:bodyPr wrap="square" rtlCol="0">
            <a:spAutoFit/>
          </a:bodyPr>
          <a:lstStyle/>
          <a:p>
            <a:pPr marL="285750" lvl="0" indent="-285750">
              <a:buFont typeface="Calibri" panose="020F0502020204030204" pitchFamily="34" charset="0"/>
              <a:buChar char="˃"/>
            </a:pPr>
            <a:r>
              <a:rPr lang="en-US" sz="2000" dirty="0">
                <a:solidFill>
                  <a:prstClr val="black"/>
                </a:solidFill>
                <a:latin typeface="Trebuchet MS" panose="020B0603020202020204" pitchFamily="34" charset="0"/>
              </a:rPr>
              <a:t>Incorporated accessibility features</a:t>
            </a:r>
            <a:endParaRPr lang="en-US" sz="2000" dirty="0">
              <a:latin typeface="Trebuchet MS" panose="020B0603020202020204" pitchFamily="34" charset="0"/>
            </a:endParaRPr>
          </a:p>
          <a:p>
            <a:pPr marL="342900" indent="-342900">
              <a:buFont typeface="Arial" panose="020B0604020202020204" pitchFamily="34" charset="0"/>
              <a:buChar char="•"/>
            </a:pPr>
            <a:r>
              <a:rPr lang="en-US" sz="2000" dirty="0">
                <a:latin typeface="Trebuchet MS" panose="020B0603020202020204" pitchFamily="34" charset="0"/>
              </a:rPr>
              <a:t>Taught </a:t>
            </a:r>
            <a:r>
              <a:rPr lang="en-US" sz="2000" b="1" dirty="0">
                <a:solidFill>
                  <a:srgbClr val="FF0000"/>
                </a:solidFill>
                <a:latin typeface="Trebuchet MS" panose="020B0603020202020204" pitchFamily="34" charset="0"/>
              </a:rPr>
              <a:t>X</a:t>
            </a:r>
            <a:r>
              <a:rPr lang="en-US" sz="2000" dirty="0">
                <a:latin typeface="Trebuchet MS" panose="020B0603020202020204" pitchFamily="34" charset="0"/>
              </a:rPr>
              <a:t> amount of people how to modify cars</a:t>
            </a:r>
          </a:p>
          <a:p>
            <a:pPr marL="342900" indent="-342900">
              <a:buFont typeface="Arial" panose="020B0604020202020204" pitchFamily="34" charset="0"/>
              <a:buChar char="•"/>
            </a:pPr>
            <a:r>
              <a:rPr lang="en-US" sz="2000" dirty="0">
                <a:latin typeface="Trebuchet MS" panose="020B0603020202020204" pitchFamily="34" charset="0"/>
              </a:rPr>
              <a:t>Modified </a:t>
            </a:r>
            <a:r>
              <a:rPr lang="en-US" sz="2000" b="1" dirty="0">
                <a:solidFill>
                  <a:srgbClr val="FF0000"/>
                </a:solidFill>
                <a:latin typeface="Trebuchet MS" panose="020B0603020202020204" pitchFamily="34" charset="0"/>
              </a:rPr>
              <a:t>X</a:t>
            </a:r>
            <a:r>
              <a:rPr lang="en-US" sz="2000" dirty="0">
                <a:latin typeface="Trebuchet MS" panose="020B0603020202020204" pitchFamily="34" charset="0"/>
              </a:rPr>
              <a:t> amount of cars</a:t>
            </a:r>
          </a:p>
        </p:txBody>
      </p:sp>
    </p:spTree>
    <p:extLst>
      <p:ext uri="{BB962C8B-B14F-4D97-AF65-F5344CB8AC3E}">
        <p14:creationId xmlns:p14="http://schemas.microsoft.com/office/powerpoint/2010/main" val="1135637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4091254"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3" y="241341"/>
            <a:ext cx="5402179" cy="707886"/>
          </a:xfrm>
          <a:prstGeom prst="rect">
            <a:avLst/>
          </a:prstGeom>
          <a:noFill/>
        </p:spPr>
        <p:txBody>
          <a:bodyPr wrap="square" rtlCol="0">
            <a:spAutoFit/>
          </a:bodyPr>
          <a:lstStyle/>
          <a:p>
            <a:r>
              <a:rPr lang="en-US" sz="4000" b="1" dirty="0">
                <a:solidFill>
                  <a:srgbClr val="E4DBF5"/>
                </a:solidFill>
                <a:latin typeface="+mj-lt"/>
              </a:rPr>
              <a:t>Design Projects</a:t>
            </a:r>
          </a:p>
        </p:txBody>
      </p:sp>
      <p:sp>
        <p:nvSpPr>
          <p:cNvPr id="7" name="Parallelogram 6"/>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pic>
        <p:nvPicPr>
          <p:cNvPr id="1026" name="Picture 2" descr="Pink lunchbox with nylon strap wrapped around as a handle and a magnetic strap to keep the box closed, handle is in the shape of a butterfly">
            <a:hlinkClick r:id="rId4"/>
            <a:extLst>
              <a:ext uri="{FF2B5EF4-FFF2-40B4-BE49-F238E27FC236}">
                <a16:creationId xmlns:a16="http://schemas.microsoft.com/office/drawing/2014/main" id="{C680CCC6-CDF1-435E-B418-261F3BC341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49" r="12769" b="15333"/>
          <a:stretch/>
        </p:blipFill>
        <p:spPr bwMode="auto">
          <a:xfrm>
            <a:off x="147410" y="1064307"/>
            <a:ext cx="1898814" cy="15230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D rendering of prototype; a blue button on a grey platform">
            <a:extLst>
              <a:ext uri="{FF2B5EF4-FFF2-40B4-BE49-F238E27FC236}">
                <a16:creationId xmlns:a16="http://schemas.microsoft.com/office/drawing/2014/main" id="{0F589656-5877-4D35-A30D-185BB3E3EA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539" y="2804083"/>
            <a:ext cx="1914861" cy="15315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nal design for Magic Arms team, black plastic attachment connected to red plastic arm which has a grey slot with straps to hold the users forearm">
            <a:hlinkClick r:id="rId7"/>
            <a:extLst>
              <a:ext uri="{FF2B5EF4-FFF2-40B4-BE49-F238E27FC236}">
                <a16:creationId xmlns:a16="http://schemas.microsoft.com/office/drawing/2014/main" id="{95938D7B-FBAD-4ABD-859D-F22C94B26A0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094"/>
          <a:stretch/>
        </p:blipFill>
        <p:spPr bwMode="auto">
          <a:xfrm>
            <a:off x="4609485" y="1056484"/>
            <a:ext cx="2141505" cy="15302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nguin Race it toy; automated toy that has penguins climb up stairs and then slide down to the bottom">
            <a:hlinkClick r:id="rId9"/>
            <a:extLst>
              <a:ext uri="{FF2B5EF4-FFF2-40B4-BE49-F238E27FC236}">
                <a16:creationId xmlns:a16="http://schemas.microsoft.com/office/drawing/2014/main" id="{3867FC9C-8796-43F8-BC21-84E39381DE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82071" y="104376"/>
            <a:ext cx="2242190" cy="225286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ooden box painted blue on the top. Across the top are 7 buttons, the buttons are grouped into two groups of three on the side and one in the middle. Additionally there are two joysticks in the center. ">
            <a:extLst>
              <a:ext uri="{FF2B5EF4-FFF2-40B4-BE49-F238E27FC236}">
                <a16:creationId xmlns:a16="http://schemas.microsoft.com/office/drawing/2014/main" id="{F5CC67BA-2124-4C1F-9D50-5D56A0047CF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8767"/>
          <a:stretch/>
        </p:blipFill>
        <p:spPr bwMode="auto">
          <a:xfrm>
            <a:off x="9319132" y="4547706"/>
            <a:ext cx="2248565" cy="13699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3D rendering of prototype that would encase ones hand minus the elastic material connecting the parts">
            <a:extLst>
              <a:ext uri="{FF2B5EF4-FFF2-40B4-BE49-F238E27FC236}">
                <a16:creationId xmlns:a16="http://schemas.microsoft.com/office/drawing/2014/main" id="{ADBB5074-76C3-4E36-956F-9CAABA0323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09500" y="4547706"/>
            <a:ext cx="2130164" cy="144851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ketch of foot pushing in to step below a toliet, indicating that pushing it will allow the retractable stool to pop out">
            <a:hlinkClick r:id="rId13"/>
            <a:extLst>
              <a:ext uri="{FF2B5EF4-FFF2-40B4-BE49-F238E27FC236}">
                <a16:creationId xmlns:a16="http://schemas.microsoft.com/office/drawing/2014/main" id="{E25AEBEB-3471-485E-827A-0A9261487D6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t="8786" b="9093"/>
          <a:stretch/>
        </p:blipFill>
        <p:spPr bwMode="auto">
          <a:xfrm>
            <a:off x="6863372" y="1114239"/>
            <a:ext cx="2252085" cy="147248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Two black boxes connected to a circuit board via colorful wires">
            <a:hlinkClick r:id="rId15"/>
            <a:extLst>
              <a:ext uri="{FF2B5EF4-FFF2-40B4-BE49-F238E27FC236}">
                <a16:creationId xmlns:a16="http://schemas.microsoft.com/office/drawing/2014/main" id="{0D810361-5305-4880-B8A5-99D9A66B3C2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5714" t="10112" r="1429"/>
          <a:stretch/>
        </p:blipFill>
        <p:spPr bwMode="auto">
          <a:xfrm>
            <a:off x="4731760" y="4552318"/>
            <a:ext cx="1733042" cy="173354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hild driving in adapted toy car">
            <a:hlinkClick r:id="rId17"/>
            <a:extLst>
              <a:ext uri="{FF2B5EF4-FFF2-40B4-BE49-F238E27FC236}">
                <a16:creationId xmlns:a16="http://schemas.microsoft.com/office/drawing/2014/main" id="{623ED36F-542E-4D3A-B0C7-071BD5DFCA8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3581"/>
          <a:stretch/>
        </p:blipFill>
        <p:spPr bwMode="auto">
          <a:xfrm>
            <a:off x="2290098" y="4552318"/>
            <a:ext cx="2196964" cy="173354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ketch of hexagonal table with lasers bouncing off triangular mirrors and passing through smoke to hit the target, a green octopus">
            <a:extLst>
              <a:ext uri="{FF2B5EF4-FFF2-40B4-BE49-F238E27FC236}">
                <a16:creationId xmlns:a16="http://schemas.microsoft.com/office/drawing/2014/main" id="{3F0C58A9-AADB-4AA9-B1DD-14CABF0CFC8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46417" y="1036670"/>
            <a:ext cx="1965166" cy="156986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creenshot from phone page; titled reflection and asks &quot;what caused you to feel great about the reading?&quot; to which the user replied &quot;It was fun to read and I finished the book!&quot;">
            <a:hlinkClick r:id="rId20"/>
            <a:extLst>
              <a:ext uri="{FF2B5EF4-FFF2-40B4-BE49-F238E27FC236}">
                <a16:creationId xmlns:a16="http://schemas.microsoft.com/office/drawing/2014/main" id="{C275B794-AAB7-4EAE-A9DC-DC11EF85334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70533" y="2804083"/>
            <a:ext cx="1941714" cy="15368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3D rendering of a manikin with a support strap around its chest and arm, with a hard plastic support on the bicep">
            <a:hlinkClick r:id="rId22"/>
            <a:extLst>
              <a:ext uri="{FF2B5EF4-FFF2-40B4-BE49-F238E27FC236}">
                <a16:creationId xmlns:a16="http://schemas.microsoft.com/office/drawing/2014/main" id="{9B2BB200-C0E1-4A62-912D-C80E1B44E4F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35667" y="2804083"/>
            <a:ext cx="2288125" cy="1531521"/>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rototype of swivel station with cutting board at one end with metal bars connecting to a blade that can be pushed down with a blade">
            <a:extLst>
              <a:ext uri="{FF2B5EF4-FFF2-40B4-BE49-F238E27FC236}">
                <a16:creationId xmlns:a16="http://schemas.microsoft.com/office/drawing/2014/main" id="{E69D1696-E793-46E4-964C-088F534300E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02514" y="2801453"/>
            <a:ext cx="2001841" cy="153152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Visual representation of what a chorded penti keyboard looks like, circles numbered 1 to 5 represent places for fingers">
            <a:extLst>
              <a:ext uri="{FF2B5EF4-FFF2-40B4-BE49-F238E27FC236}">
                <a16:creationId xmlns:a16="http://schemas.microsoft.com/office/drawing/2014/main" id="{C412B878-17AD-4425-B9B5-0A3F7EC0AC40}"/>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443415" y="2800202"/>
            <a:ext cx="1285215" cy="154075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Sketch of a person utilizing transfer prototype; has one beam parallel to user and two perpendicular beams with straps attached for support">
            <a:extLst>
              <a:ext uri="{FF2B5EF4-FFF2-40B4-BE49-F238E27FC236}">
                <a16:creationId xmlns:a16="http://schemas.microsoft.com/office/drawing/2014/main" id="{01931416-8FDB-4954-BA1C-6DDF5C2E339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7410" y="4552318"/>
            <a:ext cx="1897990" cy="189863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3D printed piece wrapped around toothbrush which the user holds to the camera">
            <a:extLst>
              <a:ext uri="{FF2B5EF4-FFF2-40B4-BE49-F238E27FC236}">
                <a16:creationId xmlns:a16="http://schemas.microsoft.com/office/drawing/2014/main" id="{209B4E06-DBCD-4F86-9005-3B376F560E99}"/>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r="17302"/>
          <a:stretch/>
        </p:blipFill>
        <p:spPr bwMode="auto">
          <a:xfrm rot="5400000">
            <a:off x="8855573" y="2940502"/>
            <a:ext cx="1540754" cy="1262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853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rallelogram 3"/>
          <p:cNvSpPr/>
          <p:nvPr/>
        </p:nvSpPr>
        <p:spPr>
          <a:xfrm>
            <a:off x="-375782" y="212943"/>
            <a:ext cx="13075781"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5" name="TextBox 4"/>
          <p:cNvSpPr txBox="1"/>
          <p:nvPr/>
        </p:nvSpPr>
        <p:spPr>
          <a:xfrm>
            <a:off x="125473" y="241341"/>
            <a:ext cx="11672827" cy="707886"/>
          </a:xfrm>
          <a:prstGeom prst="rect">
            <a:avLst/>
          </a:prstGeom>
          <a:noFill/>
        </p:spPr>
        <p:txBody>
          <a:bodyPr wrap="square" rtlCol="0">
            <a:spAutoFit/>
          </a:bodyPr>
          <a:lstStyle/>
          <a:p>
            <a:r>
              <a:rPr lang="en-US" sz="4000" b="1" dirty="0">
                <a:solidFill>
                  <a:srgbClr val="E4DBF5"/>
                </a:solidFill>
                <a:latin typeface="+mj-lt"/>
              </a:rPr>
              <a:t>How can we preserve and further this work? </a:t>
            </a:r>
          </a:p>
        </p:txBody>
      </p:sp>
      <p:sp>
        <p:nvSpPr>
          <p:cNvPr id="6" name="Parallelogram 5"/>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7" name="Picture 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sp>
        <p:nvSpPr>
          <p:cNvPr id="3" name="TextBox 2"/>
          <p:cNvSpPr txBox="1"/>
          <p:nvPr/>
        </p:nvSpPr>
        <p:spPr>
          <a:xfrm>
            <a:off x="1936685" y="1963646"/>
            <a:ext cx="10342180" cy="923330"/>
          </a:xfrm>
          <a:prstGeom prst="rect">
            <a:avLst/>
          </a:prstGeom>
          <a:noFill/>
        </p:spPr>
        <p:txBody>
          <a:bodyPr wrap="square" rtlCol="0">
            <a:spAutoFit/>
          </a:bodyPr>
          <a:lstStyle/>
          <a:p>
            <a:r>
              <a:rPr lang="en-US" sz="2700" dirty="0">
                <a:solidFill>
                  <a:srgbClr val="6D6D6D"/>
                </a:solidFill>
                <a:latin typeface="+mj-lt"/>
              </a:rPr>
              <a:t>Develop an online database storing all documentation from design projects </a:t>
            </a:r>
            <a:r>
              <a:rPr lang="en-US" sz="2700" b="1" i="1" dirty="0">
                <a:solidFill>
                  <a:srgbClr val="6D6D6D"/>
                </a:solidFill>
                <a:latin typeface="+mj-lt"/>
              </a:rPr>
              <a:t>enabling</a:t>
            </a:r>
            <a:r>
              <a:rPr lang="en-US" sz="2700" b="1" dirty="0">
                <a:solidFill>
                  <a:srgbClr val="6D6D6D"/>
                </a:solidFill>
                <a:latin typeface="+mj-lt"/>
              </a:rPr>
              <a:t> </a:t>
            </a:r>
            <a:r>
              <a:rPr lang="en-US" sz="2700" dirty="0">
                <a:solidFill>
                  <a:srgbClr val="6D6D6D"/>
                </a:solidFill>
                <a:latin typeface="+mj-lt"/>
              </a:rPr>
              <a:t>others to </a:t>
            </a:r>
            <a:r>
              <a:rPr lang="en-US" sz="2700" b="1" i="1" dirty="0">
                <a:solidFill>
                  <a:srgbClr val="6D6D6D"/>
                </a:solidFill>
                <a:latin typeface="+mj-lt"/>
              </a:rPr>
              <a:t>explore</a:t>
            </a:r>
            <a:r>
              <a:rPr lang="en-US" sz="2700" dirty="0">
                <a:solidFill>
                  <a:srgbClr val="6D6D6D"/>
                </a:solidFill>
                <a:latin typeface="+mj-lt"/>
              </a:rPr>
              <a:t>, </a:t>
            </a:r>
            <a:r>
              <a:rPr lang="en-US" sz="2700" b="1" i="1" dirty="0">
                <a:solidFill>
                  <a:srgbClr val="6D6D6D"/>
                </a:solidFill>
                <a:latin typeface="+mj-lt"/>
              </a:rPr>
              <a:t>download</a:t>
            </a:r>
            <a:r>
              <a:rPr lang="en-US" sz="2700" dirty="0">
                <a:solidFill>
                  <a:srgbClr val="6D6D6D"/>
                </a:solidFill>
                <a:latin typeface="+mj-lt"/>
              </a:rPr>
              <a:t> and </a:t>
            </a:r>
            <a:r>
              <a:rPr lang="en-US" sz="2700" b="1" i="1" dirty="0">
                <a:solidFill>
                  <a:srgbClr val="6D6D6D"/>
                </a:solidFill>
                <a:latin typeface="+mj-lt"/>
              </a:rPr>
              <a:t>iterate</a:t>
            </a:r>
            <a:r>
              <a:rPr lang="en-US" sz="2700" dirty="0">
                <a:solidFill>
                  <a:srgbClr val="6D6D6D"/>
                </a:solidFill>
                <a:latin typeface="+mj-lt"/>
              </a:rPr>
              <a:t> upon our work </a:t>
            </a:r>
          </a:p>
        </p:txBody>
      </p:sp>
      <p:sp>
        <p:nvSpPr>
          <p:cNvPr id="2" name="TextBox 1"/>
          <p:cNvSpPr txBox="1"/>
          <p:nvPr/>
        </p:nvSpPr>
        <p:spPr>
          <a:xfrm>
            <a:off x="1936685" y="3474025"/>
            <a:ext cx="10009859" cy="923330"/>
          </a:xfrm>
          <a:prstGeom prst="rect">
            <a:avLst/>
          </a:prstGeom>
          <a:noFill/>
        </p:spPr>
        <p:txBody>
          <a:bodyPr wrap="square" rtlCol="0">
            <a:spAutoFit/>
          </a:bodyPr>
          <a:lstStyle/>
          <a:p>
            <a:r>
              <a:rPr lang="en-US" sz="2700" dirty="0">
                <a:solidFill>
                  <a:srgbClr val="6D6D6D"/>
                </a:solidFill>
                <a:latin typeface="+mj-lt"/>
              </a:rPr>
              <a:t>Develop an </a:t>
            </a:r>
            <a:r>
              <a:rPr lang="en-US" sz="2700" b="1" i="1" dirty="0">
                <a:solidFill>
                  <a:srgbClr val="6D6D6D"/>
                </a:solidFill>
                <a:latin typeface="+mj-lt"/>
              </a:rPr>
              <a:t>optimized </a:t>
            </a:r>
            <a:r>
              <a:rPr lang="en-US" sz="2700" dirty="0">
                <a:solidFill>
                  <a:srgbClr val="6D6D6D"/>
                </a:solidFill>
                <a:latin typeface="+mj-lt"/>
              </a:rPr>
              <a:t>and </a:t>
            </a:r>
            <a:r>
              <a:rPr lang="en-US" sz="2700" b="1" i="1" dirty="0">
                <a:solidFill>
                  <a:srgbClr val="6D6D6D"/>
                </a:solidFill>
                <a:latin typeface="+mj-lt"/>
              </a:rPr>
              <a:t>replicable </a:t>
            </a:r>
            <a:r>
              <a:rPr lang="en-US" sz="2700" dirty="0">
                <a:solidFill>
                  <a:srgbClr val="6D6D6D"/>
                </a:solidFill>
                <a:latin typeface="+mj-lt"/>
              </a:rPr>
              <a:t>process for</a:t>
            </a:r>
            <a:r>
              <a:rPr lang="en-US" sz="2700" b="1" i="1" dirty="0">
                <a:solidFill>
                  <a:srgbClr val="6D6D6D"/>
                </a:solidFill>
                <a:latin typeface="+mj-lt"/>
              </a:rPr>
              <a:t> creating</a:t>
            </a:r>
            <a:r>
              <a:rPr lang="en-US" sz="2700" dirty="0">
                <a:solidFill>
                  <a:srgbClr val="6D6D6D"/>
                </a:solidFill>
                <a:latin typeface="+mj-lt"/>
              </a:rPr>
              <a:t> the design challenges for upcoming years </a:t>
            </a:r>
          </a:p>
        </p:txBody>
      </p:sp>
      <p:grpSp>
        <p:nvGrpSpPr>
          <p:cNvPr id="10" name="Group 9"/>
          <p:cNvGrpSpPr/>
          <p:nvPr/>
        </p:nvGrpSpPr>
        <p:grpSpPr>
          <a:xfrm>
            <a:off x="577114" y="1752759"/>
            <a:ext cx="1275347" cy="1345103"/>
            <a:chOff x="316017" y="3845883"/>
            <a:chExt cx="1644792" cy="1845693"/>
          </a:xfrm>
        </p:grpSpPr>
        <p:sp>
          <p:nvSpPr>
            <p:cNvPr id="11" name="Oval 10"/>
            <p:cNvSpPr/>
            <p:nvPr/>
          </p:nvSpPr>
          <p:spPr>
            <a:xfrm>
              <a:off x="316017" y="3845883"/>
              <a:ext cx="1625078" cy="1735362"/>
            </a:xfrm>
            <a:prstGeom prst="ellipse">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TextBox 11"/>
            <p:cNvSpPr txBox="1"/>
            <p:nvPr/>
          </p:nvSpPr>
          <p:spPr>
            <a:xfrm>
              <a:off x="636745" y="4086768"/>
              <a:ext cx="1042738" cy="1604808"/>
            </a:xfrm>
            <a:prstGeom prst="rect">
              <a:avLst/>
            </a:prstGeom>
            <a:noFill/>
          </p:spPr>
          <p:txBody>
            <a:bodyPr wrap="square" rtlCol="0">
              <a:spAutoFit/>
            </a:bodyPr>
            <a:lstStyle/>
            <a:p>
              <a:r>
                <a:rPr lang="en-US" sz="7000" b="1" dirty="0">
                  <a:solidFill>
                    <a:schemeClr val="bg1">
                      <a:lumMod val="95000"/>
                    </a:schemeClr>
                  </a:solidFill>
                  <a:latin typeface="+mj-lt"/>
                </a:rPr>
                <a:t>1</a:t>
              </a:r>
            </a:p>
          </p:txBody>
        </p:sp>
        <p:sp>
          <p:nvSpPr>
            <p:cNvPr id="13" name="TextBox 12"/>
            <p:cNvSpPr txBox="1"/>
            <p:nvPr/>
          </p:nvSpPr>
          <p:spPr>
            <a:xfrm>
              <a:off x="677441" y="3879417"/>
              <a:ext cx="1283368" cy="612361"/>
            </a:xfrm>
            <a:prstGeom prst="rect">
              <a:avLst/>
            </a:prstGeom>
            <a:noFill/>
          </p:spPr>
          <p:txBody>
            <a:bodyPr wrap="square" rtlCol="0">
              <a:spAutoFit/>
            </a:bodyPr>
            <a:lstStyle/>
            <a:p>
              <a:r>
                <a:rPr lang="en-US" sz="2300" b="1" dirty="0">
                  <a:solidFill>
                    <a:schemeClr val="bg1">
                      <a:lumMod val="95000"/>
                    </a:schemeClr>
                  </a:solidFill>
                  <a:latin typeface="+mj-lt"/>
                </a:rPr>
                <a:t>Aim</a:t>
              </a:r>
            </a:p>
          </p:txBody>
        </p:sp>
      </p:grpSp>
      <p:grpSp>
        <p:nvGrpSpPr>
          <p:cNvPr id="14" name="Group 13"/>
          <p:cNvGrpSpPr/>
          <p:nvPr/>
        </p:nvGrpSpPr>
        <p:grpSpPr>
          <a:xfrm>
            <a:off x="577114" y="3418029"/>
            <a:ext cx="1275347" cy="1357105"/>
            <a:chOff x="316017" y="3845883"/>
            <a:chExt cx="1644792" cy="1862162"/>
          </a:xfrm>
        </p:grpSpPr>
        <p:sp>
          <p:nvSpPr>
            <p:cNvPr id="15" name="Oval 14"/>
            <p:cNvSpPr/>
            <p:nvPr/>
          </p:nvSpPr>
          <p:spPr>
            <a:xfrm>
              <a:off x="316017" y="3845883"/>
              <a:ext cx="1625078" cy="1735362"/>
            </a:xfrm>
            <a:prstGeom prst="ellipse">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TextBox 15"/>
            <p:cNvSpPr txBox="1"/>
            <p:nvPr/>
          </p:nvSpPr>
          <p:spPr>
            <a:xfrm>
              <a:off x="677441" y="4103237"/>
              <a:ext cx="1042738" cy="1604808"/>
            </a:xfrm>
            <a:prstGeom prst="rect">
              <a:avLst/>
            </a:prstGeom>
            <a:noFill/>
          </p:spPr>
          <p:txBody>
            <a:bodyPr wrap="square" rtlCol="0">
              <a:spAutoFit/>
            </a:bodyPr>
            <a:lstStyle/>
            <a:p>
              <a:r>
                <a:rPr lang="en-US" sz="7000" b="1" dirty="0">
                  <a:solidFill>
                    <a:schemeClr val="bg1">
                      <a:lumMod val="95000"/>
                    </a:schemeClr>
                  </a:solidFill>
                  <a:latin typeface="+mj-lt"/>
                </a:rPr>
                <a:t>2</a:t>
              </a:r>
            </a:p>
          </p:txBody>
        </p:sp>
        <p:sp>
          <p:nvSpPr>
            <p:cNvPr id="17" name="TextBox 16"/>
            <p:cNvSpPr txBox="1"/>
            <p:nvPr/>
          </p:nvSpPr>
          <p:spPr>
            <a:xfrm>
              <a:off x="677441" y="3879417"/>
              <a:ext cx="1283368" cy="612361"/>
            </a:xfrm>
            <a:prstGeom prst="rect">
              <a:avLst/>
            </a:prstGeom>
            <a:noFill/>
          </p:spPr>
          <p:txBody>
            <a:bodyPr wrap="square" rtlCol="0">
              <a:spAutoFit/>
            </a:bodyPr>
            <a:lstStyle/>
            <a:p>
              <a:r>
                <a:rPr lang="en-US" sz="2300" b="1" dirty="0">
                  <a:solidFill>
                    <a:schemeClr val="bg1">
                      <a:lumMod val="95000"/>
                    </a:schemeClr>
                  </a:solidFill>
                  <a:latin typeface="+mj-lt"/>
                </a:rPr>
                <a:t>Aim</a:t>
              </a:r>
            </a:p>
          </p:txBody>
        </p:sp>
      </p:grpSp>
      <p:sp>
        <p:nvSpPr>
          <p:cNvPr id="23" name="TextBox 22">
            <a:extLst>
              <a:ext uri="{FF2B5EF4-FFF2-40B4-BE49-F238E27FC236}">
                <a16:creationId xmlns:a16="http://schemas.microsoft.com/office/drawing/2014/main" id="{34230775-DF84-46AA-97A0-21475F31E604}"/>
              </a:ext>
            </a:extLst>
          </p:cNvPr>
          <p:cNvSpPr txBox="1"/>
          <p:nvPr/>
        </p:nvSpPr>
        <p:spPr>
          <a:xfrm>
            <a:off x="577114" y="5003800"/>
            <a:ext cx="11221186" cy="1323439"/>
          </a:xfrm>
          <a:prstGeom prst="rect">
            <a:avLst/>
          </a:prstGeom>
          <a:noFill/>
        </p:spPr>
        <p:txBody>
          <a:bodyPr wrap="square" rtlCol="0">
            <a:spAutoFit/>
          </a:bodyPr>
          <a:lstStyle/>
          <a:p>
            <a:r>
              <a:rPr lang="en-US" sz="4000" dirty="0"/>
              <a:t>(ALT question) How can we make HuskyADAPT a sustainable program?</a:t>
            </a:r>
          </a:p>
        </p:txBody>
      </p:sp>
    </p:spTree>
    <p:extLst>
      <p:ext uri="{BB962C8B-B14F-4D97-AF65-F5344CB8AC3E}">
        <p14:creationId xmlns:p14="http://schemas.microsoft.com/office/powerpoint/2010/main" val="222971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6471780"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3" y="241341"/>
            <a:ext cx="9336027" cy="707886"/>
          </a:xfrm>
          <a:prstGeom prst="rect">
            <a:avLst/>
          </a:prstGeom>
          <a:noFill/>
        </p:spPr>
        <p:txBody>
          <a:bodyPr wrap="square" rtlCol="0">
            <a:spAutoFit/>
          </a:bodyPr>
          <a:lstStyle/>
          <a:p>
            <a:r>
              <a:rPr lang="en-US" sz="4000" b="1" dirty="0">
                <a:solidFill>
                  <a:srgbClr val="E4DBF5"/>
                </a:solidFill>
                <a:latin typeface="+mj-lt"/>
              </a:rPr>
              <a:t>Furthering a Design Project</a:t>
            </a:r>
          </a:p>
        </p:txBody>
      </p:sp>
      <p:sp>
        <p:nvSpPr>
          <p:cNvPr id="7" name="Parallelogram 6"/>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sp>
        <p:nvSpPr>
          <p:cNvPr id="11" name="TextBox 10"/>
          <p:cNvSpPr txBox="1"/>
          <p:nvPr/>
        </p:nvSpPr>
        <p:spPr>
          <a:xfrm>
            <a:off x="125473" y="1178964"/>
            <a:ext cx="11821071" cy="954107"/>
          </a:xfrm>
          <a:prstGeom prst="rect">
            <a:avLst/>
          </a:prstGeom>
          <a:noFill/>
        </p:spPr>
        <p:txBody>
          <a:bodyPr wrap="square" rtlCol="0">
            <a:spAutoFit/>
          </a:bodyPr>
          <a:lstStyle/>
          <a:p>
            <a:r>
              <a:rPr lang="en-US" sz="2800" b="1" dirty="0">
                <a:latin typeface="Trebuchet MS" panose="020B0603020202020204" pitchFamily="34" charset="0"/>
              </a:rPr>
              <a:t>How can we help individuals with limited hand function perform daily hygienic tasks?</a:t>
            </a:r>
          </a:p>
        </p:txBody>
      </p:sp>
      <p:pic>
        <p:nvPicPr>
          <p:cNvPr id="8" name="Picture 7">
            <a:extLst>
              <a:ext uri="{FF2B5EF4-FFF2-40B4-BE49-F238E27FC236}">
                <a16:creationId xmlns:a16="http://schemas.microsoft.com/office/drawing/2014/main" id="{F1C0F9FF-9FBB-46CD-B0A0-04D399F9F1DA}"/>
              </a:ext>
            </a:extLst>
          </p:cNvPr>
          <p:cNvPicPr>
            <a:picLocks noChangeAspect="1"/>
          </p:cNvPicPr>
          <p:nvPr/>
        </p:nvPicPr>
        <p:blipFill>
          <a:blip r:embed="rId4"/>
          <a:stretch>
            <a:fillRect/>
          </a:stretch>
        </p:blipFill>
        <p:spPr>
          <a:xfrm>
            <a:off x="5330997" y="4129343"/>
            <a:ext cx="2224271" cy="2224271"/>
          </a:xfrm>
          <a:prstGeom prst="rect">
            <a:avLst/>
          </a:prstGeom>
        </p:spPr>
      </p:pic>
      <p:pic>
        <p:nvPicPr>
          <p:cNvPr id="10" name="Picture 9" descr="cid:d2b16c9f-37d3-4b71-82ca-4cecd2e4599e@namprd18.prod.outlook.com">
            <a:extLst>
              <a:ext uri="{FF2B5EF4-FFF2-40B4-BE49-F238E27FC236}">
                <a16:creationId xmlns:a16="http://schemas.microsoft.com/office/drawing/2014/main" id="{A82587EB-DF44-437B-BE6F-EB5B77A5B605}"/>
              </a:ext>
            </a:extLst>
          </p:cNvPr>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rot="5400000">
            <a:off x="8134294" y="3116252"/>
            <a:ext cx="3133196" cy="1957790"/>
          </a:xfrm>
          <a:prstGeom prst="rect">
            <a:avLst/>
          </a:prstGeom>
          <a:noFill/>
          <a:ln>
            <a:noFill/>
          </a:ln>
        </p:spPr>
      </p:pic>
      <p:sp>
        <p:nvSpPr>
          <p:cNvPr id="2" name="TextBox 1">
            <a:extLst>
              <a:ext uri="{FF2B5EF4-FFF2-40B4-BE49-F238E27FC236}">
                <a16:creationId xmlns:a16="http://schemas.microsoft.com/office/drawing/2014/main" id="{C974237E-9F40-4D45-A8B8-A8460305BC13}"/>
              </a:ext>
            </a:extLst>
          </p:cNvPr>
          <p:cNvSpPr txBox="1"/>
          <p:nvPr/>
        </p:nvSpPr>
        <p:spPr>
          <a:xfrm>
            <a:off x="434483" y="2362808"/>
            <a:ext cx="8287514" cy="230832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rebuchet MS" panose="020B0603020202020204" pitchFamily="34" charset="0"/>
              </a:rPr>
              <a:t>Built upon the work performed by Team Cajun</a:t>
            </a:r>
          </a:p>
          <a:p>
            <a:pPr marL="342900" indent="-342900">
              <a:buFont typeface="Arial" panose="020B0604020202020204" pitchFamily="34" charset="0"/>
              <a:buChar char="•"/>
            </a:pPr>
            <a:r>
              <a:rPr lang="en-US" sz="2400" dirty="0">
                <a:latin typeface="Trebuchet MS" panose="020B0603020202020204" pitchFamily="34" charset="0"/>
              </a:rPr>
              <a:t>Created a modular tool that enables user to effectively manipulate a variety of objects</a:t>
            </a:r>
          </a:p>
          <a:p>
            <a:pPr marL="342900" indent="-342900">
              <a:buFont typeface="Arial" panose="020B0604020202020204" pitchFamily="34" charset="0"/>
              <a:buChar char="•"/>
            </a:pPr>
            <a:r>
              <a:rPr lang="en-US" sz="2400" dirty="0">
                <a:latin typeface="Trebuchet MS" panose="020B0603020202020204" pitchFamily="34" charset="0"/>
              </a:rPr>
              <a:t>Rotates toothbrush to users needs</a:t>
            </a:r>
          </a:p>
          <a:p>
            <a:pPr marL="800100" lvl="1" indent="-342900">
              <a:buFont typeface="Arial" panose="020B0604020202020204" pitchFamily="34" charset="0"/>
              <a:buChar char="•"/>
            </a:pPr>
            <a:r>
              <a:rPr lang="en-US" sz="2400" dirty="0">
                <a:latin typeface="Trebuchet MS" panose="020B0603020202020204" pitchFamily="34" charset="0"/>
              </a:rPr>
              <a:t>360 degrees laterally</a:t>
            </a:r>
          </a:p>
          <a:p>
            <a:pPr marL="800100" lvl="1" indent="-342900">
              <a:buFont typeface="Arial" panose="020B0604020202020204" pitchFamily="34" charset="0"/>
              <a:buChar char="•"/>
            </a:pPr>
            <a:r>
              <a:rPr lang="en-US" sz="2400" dirty="0">
                <a:latin typeface="Trebuchet MS" panose="020B0603020202020204" pitchFamily="34" charset="0"/>
              </a:rPr>
              <a:t>270 degrees axially</a:t>
            </a:r>
          </a:p>
        </p:txBody>
      </p:sp>
    </p:spTree>
    <p:extLst>
      <p:ext uri="{BB962C8B-B14F-4D97-AF65-F5344CB8AC3E}">
        <p14:creationId xmlns:p14="http://schemas.microsoft.com/office/powerpoint/2010/main" val="3686998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6471780"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3" y="241341"/>
            <a:ext cx="9336027" cy="707886"/>
          </a:xfrm>
          <a:prstGeom prst="rect">
            <a:avLst/>
          </a:prstGeom>
          <a:noFill/>
        </p:spPr>
        <p:txBody>
          <a:bodyPr wrap="square" rtlCol="0">
            <a:spAutoFit/>
          </a:bodyPr>
          <a:lstStyle/>
          <a:p>
            <a:r>
              <a:rPr lang="en-US" sz="4000" b="1" dirty="0">
                <a:solidFill>
                  <a:srgbClr val="E4DBF5"/>
                </a:solidFill>
                <a:latin typeface="+mj-lt"/>
              </a:rPr>
              <a:t>Furthering a Design Project</a:t>
            </a:r>
          </a:p>
        </p:txBody>
      </p:sp>
      <p:sp>
        <p:nvSpPr>
          <p:cNvPr id="7" name="Parallelogram 6"/>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sp>
        <p:nvSpPr>
          <p:cNvPr id="2" name="TextBox 1">
            <a:extLst>
              <a:ext uri="{FF2B5EF4-FFF2-40B4-BE49-F238E27FC236}">
                <a16:creationId xmlns:a16="http://schemas.microsoft.com/office/drawing/2014/main" id="{C974237E-9F40-4D45-A8B8-A8460305BC13}"/>
              </a:ext>
            </a:extLst>
          </p:cNvPr>
          <p:cNvSpPr txBox="1"/>
          <p:nvPr/>
        </p:nvSpPr>
        <p:spPr>
          <a:xfrm>
            <a:off x="252830" y="1366476"/>
            <a:ext cx="8060177"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rebuchet MS" panose="020B0603020202020204" pitchFamily="34" charset="0"/>
              </a:rPr>
              <a:t>Designed a tool specifically for </a:t>
            </a:r>
            <a:r>
              <a:rPr lang="en-US" sz="2400" b="1" dirty="0">
                <a:latin typeface="Trebuchet MS" panose="020B0603020202020204" pitchFamily="34" charset="0"/>
              </a:rPr>
              <a:t>need expert</a:t>
            </a:r>
            <a:r>
              <a:rPr lang="en-US" sz="2400" dirty="0">
                <a:latin typeface="Trebuchet MS" panose="020B0603020202020204" pitchFamily="34" charset="0"/>
              </a:rPr>
              <a:t> Erin Ciliv</a:t>
            </a:r>
          </a:p>
          <a:p>
            <a:pPr marL="800100" lvl="1" indent="-342900">
              <a:buFont typeface="Arial" panose="020B0604020202020204" pitchFamily="34" charset="0"/>
              <a:buChar char="•"/>
            </a:pPr>
            <a:r>
              <a:rPr lang="en-US" sz="2400" dirty="0">
                <a:latin typeface="Trebuchet MS" panose="020B0603020202020204" pitchFamily="34" charset="0"/>
              </a:rPr>
              <a:t>A need expert is a community member who provides invaluable insight on a particular disability</a:t>
            </a:r>
          </a:p>
          <a:p>
            <a:pPr marL="342900" indent="-342900">
              <a:buFont typeface="Arial" panose="020B0604020202020204" pitchFamily="34" charset="0"/>
              <a:buChar char="•"/>
            </a:pPr>
            <a:r>
              <a:rPr lang="en-US" sz="2400" dirty="0">
                <a:latin typeface="Trebuchet MS" panose="020B0603020202020204" pitchFamily="34" charset="0"/>
              </a:rPr>
              <a:t>Iterated through multiple prototypes based off of user feedback </a:t>
            </a:r>
          </a:p>
          <a:p>
            <a:pPr marL="342900" indent="-342900">
              <a:buFont typeface="Arial" panose="020B0604020202020204" pitchFamily="34" charset="0"/>
              <a:buChar char="•"/>
            </a:pPr>
            <a:r>
              <a:rPr lang="en-US" sz="2400" dirty="0">
                <a:latin typeface="Trebuchet MS" panose="020B0603020202020204" pitchFamily="34" charset="0"/>
              </a:rPr>
              <a:t>Device builds upon Erin’s ability with her left hand</a:t>
            </a:r>
          </a:p>
          <a:p>
            <a:pPr marL="800100" lvl="1" indent="-342900">
              <a:buFont typeface="Arial" panose="020B0604020202020204" pitchFamily="34" charset="0"/>
              <a:buChar char="•"/>
            </a:pPr>
            <a:r>
              <a:rPr lang="en-US" sz="2400" dirty="0">
                <a:latin typeface="Trebuchet MS" panose="020B0603020202020204" pitchFamily="34" charset="0"/>
              </a:rPr>
              <a:t>Rotates 180 degrees</a:t>
            </a:r>
          </a:p>
          <a:p>
            <a:pPr marL="342900" indent="-342900">
              <a:buFont typeface="Arial" panose="020B0604020202020204" pitchFamily="34" charset="0"/>
              <a:buChar char="•"/>
            </a:pPr>
            <a:r>
              <a:rPr lang="en-US" sz="2400" dirty="0">
                <a:latin typeface="Trebuchet MS" panose="020B0603020202020204" pitchFamily="34" charset="0"/>
              </a:rPr>
              <a:t>Future</a:t>
            </a:r>
          </a:p>
          <a:p>
            <a:pPr marL="800100" lvl="1" indent="-342900">
              <a:buFont typeface="Arial" panose="020B0604020202020204" pitchFamily="34" charset="0"/>
              <a:buChar char="•"/>
            </a:pPr>
            <a:r>
              <a:rPr lang="en-US" sz="2400" dirty="0">
                <a:latin typeface="Trebuchet MS" panose="020B0603020202020204" pitchFamily="34" charset="0"/>
              </a:rPr>
              <a:t>Implement attachment to act as a button</a:t>
            </a:r>
          </a:p>
          <a:p>
            <a:pPr marL="800100" lvl="1" indent="-342900">
              <a:buFont typeface="Arial" panose="020B0604020202020204" pitchFamily="34" charset="0"/>
              <a:buChar char="•"/>
            </a:pPr>
            <a:r>
              <a:rPr lang="en-US" sz="2400" dirty="0">
                <a:latin typeface="Trebuchet MS" panose="020B0603020202020204" pitchFamily="34" charset="0"/>
              </a:rPr>
              <a:t>Modify toothbrush stand</a:t>
            </a:r>
          </a:p>
        </p:txBody>
      </p:sp>
      <p:pic>
        <p:nvPicPr>
          <p:cNvPr id="3" name="Picture 2">
            <a:extLst>
              <a:ext uri="{FF2B5EF4-FFF2-40B4-BE49-F238E27FC236}">
                <a16:creationId xmlns:a16="http://schemas.microsoft.com/office/drawing/2014/main" id="{A8D8D86E-27B0-49FB-8BC0-043F338E9783}"/>
              </a:ext>
            </a:extLst>
          </p:cNvPr>
          <p:cNvPicPr>
            <a:picLocks noChangeAspect="1"/>
          </p:cNvPicPr>
          <p:nvPr/>
        </p:nvPicPr>
        <p:blipFill>
          <a:blip r:embed="rId4"/>
          <a:stretch>
            <a:fillRect/>
          </a:stretch>
        </p:blipFill>
        <p:spPr>
          <a:xfrm>
            <a:off x="9461500" y="1138702"/>
            <a:ext cx="2473219" cy="1850423"/>
          </a:xfrm>
          <a:prstGeom prst="rect">
            <a:avLst/>
          </a:prstGeom>
        </p:spPr>
      </p:pic>
      <p:pic>
        <p:nvPicPr>
          <p:cNvPr id="6" name="Picture 5">
            <a:extLst>
              <a:ext uri="{FF2B5EF4-FFF2-40B4-BE49-F238E27FC236}">
                <a16:creationId xmlns:a16="http://schemas.microsoft.com/office/drawing/2014/main" id="{CA6D0E57-0123-41FA-8814-5529DEF0DD53}"/>
              </a:ext>
            </a:extLst>
          </p:cNvPr>
          <p:cNvPicPr>
            <a:picLocks noChangeAspect="1"/>
          </p:cNvPicPr>
          <p:nvPr/>
        </p:nvPicPr>
        <p:blipFill>
          <a:blip r:embed="rId5"/>
          <a:stretch>
            <a:fillRect/>
          </a:stretch>
        </p:blipFill>
        <p:spPr>
          <a:xfrm>
            <a:off x="8440321" y="3254527"/>
            <a:ext cx="3494398" cy="2622323"/>
          </a:xfrm>
          <a:prstGeom prst="rect">
            <a:avLst/>
          </a:prstGeom>
        </p:spPr>
      </p:pic>
    </p:spTree>
    <p:extLst>
      <p:ext uri="{BB962C8B-B14F-4D97-AF65-F5344CB8AC3E}">
        <p14:creationId xmlns:p14="http://schemas.microsoft.com/office/powerpoint/2010/main" val="3129112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85305" y="212943"/>
            <a:ext cx="6481306"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3" y="241340"/>
            <a:ext cx="5684777" cy="707886"/>
          </a:xfrm>
          <a:prstGeom prst="rect">
            <a:avLst/>
          </a:prstGeom>
          <a:noFill/>
        </p:spPr>
        <p:txBody>
          <a:bodyPr wrap="square" rtlCol="0">
            <a:spAutoFit/>
          </a:bodyPr>
          <a:lstStyle/>
          <a:p>
            <a:r>
              <a:rPr lang="en-US" sz="4000" b="1" dirty="0">
                <a:solidFill>
                  <a:srgbClr val="E4DBF5"/>
                </a:solidFill>
                <a:latin typeface="+mj-lt"/>
              </a:rPr>
              <a:t>Design Projects 2017-2018</a:t>
            </a:r>
          </a:p>
        </p:txBody>
      </p:sp>
      <p:sp>
        <p:nvSpPr>
          <p:cNvPr id="7" name="Parallelogram 6"/>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sp>
        <p:nvSpPr>
          <p:cNvPr id="11" name="TextBox 10"/>
          <p:cNvSpPr txBox="1"/>
          <p:nvPr/>
        </p:nvSpPr>
        <p:spPr>
          <a:xfrm>
            <a:off x="285028" y="1933432"/>
            <a:ext cx="536566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rebuchet MS" panose="020B0603020202020204" pitchFamily="34" charset="0"/>
              </a:rPr>
              <a:t>Created a website showcasing all past and ongoing projects</a:t>
            </a:r>
          </a:p>
          <a:p>
            <a:pPr marL="800100" lvl="1" indent="-342900">
              <a:buFont typeface="Arial" panose="020B0604020202020204" pitchFamily="34" charset="0"/>
              <a:buChar char="•"/>
            </a:pPr>
            <a:r>
              <a:rPr lang="en-US" sz="2000" dirty="0">
                <a:latin typeface="Trebuchet MS" panose="020B0603020202020204" pitchFamily="34" charset="0"/>
              </a:rPr>
              <a:t>Ensures others may explore and iterate upon our work</a:t>
            </a:r>
          </a:p>
          <a:p>
            <a:pPr lvl="1"/>
            <a:endParaRPr lang="en-US" sz="2000" dirty="0">
              <a:latin typeface="Trebuchet MS" panose="020B0603020202020204" pitchFamily="34" charset="0"/>
            </a:endParaRPr>
          </a:p>
          <a:p>
            <a:pPr marL="342900" indent="-342900">
              <a:buFont typeface="Arial" panose="020B0604020202020204" pitchFamily="34" charset="0"/>
              <a:buChar char="•"/>
            </a:pPr>
            <a:r>
              <a:rPr lang="en-US" sz="2000" dirty="0">
                <a:latin typeface="Trebuchet MS" panose="020B0603020202020204" pitchFamily="34" charset="0"/>
              </a:rPr>
              <a:t>Incorporated accessibility features</a:t>
            </a:r>
          </a:p>
          <a:p>
            <a:pPr marL="800100" lvl="1" indent="-342900">
              <a:buFont typeface="Arial" panose="020B0604020202020204" pitchFamily="34" charset="0"/>
              <a:buChar char="•"/>
            </a:pPr>
            <a:r>
              <a:rPr lang="en-US" sz="2000" dirty="0">
                <a:latin typeface="Trebuchet MS" panose="020B0603020202020204" pitchFamily="34" charset="0"/>
              </a:rPr>
              <a:t>Alternative text, screen reader compatible</a:t>
            </a:r>
          </a:p>
        </p:txBody>
      </p:sp>
      <p:pic>
        <p:nvPicPr>
          <p:cNvPr id="8" name="Picture 7">
            <a:extLst>
              <a:ext uri="{FF2B5EF4-FFF2-40B4-BE49-F238E27FC236}">
                <a16:creationId xmlns:a16="http://schemas.microsoft.com/office/drawing/2014/main" id="{2C35F5A8-8DD8-4BB9-BA74-E0B66F8120EC}"/>
              </a:ext>
            </a:extLst>
          </p:cNvPr>
          <p:cNvPicPr>
            <a:picLocks noChangeAspect="1"/>
          </p:cNvPicPr>
          <p:nvPr/>
        </p:nvPicPr>
        <p:blipFill>
          <a:blip r:embed="rId4"/>
          <a:stretch>
            <a:fillRect/>
          </a:stretch>
        </p:blipFill>
        <p:spPr>
          <a:xfrm>
            <a:off x="96090" y="1150888"/>
            <a:ext cx="5999910" cy="4556224"/>
          </a:xfrm>
          <a:prstGeom prst="rect">
            <a:avLst/>
          </a:prstGeom>
        </p:spPr>
      </p:pic>
      <p:pic>
        <p:nvPicPr>
          <p:cNvPr id="3" name="Picture 2">
            <a:extLst>
              <a:ext uri="{FF2B5EF4-FFF2-40B4-BE49-F238E27FC236}">
                <a16:creationId xmlns:a16="http://schemas.microsoft.com/office/drawing/2014/main" id="{9231212A-34B6-4E28-B5CE-F3EE5388A498}"/>
              </a:ext>
            </a:extLst>
          </p:cNvPr>
          <p:cNvPicPr>
            <a:picLocks noChangeAspect="1"/>
          </p:cNvPicPr>
          <p:nvPr/>
        </p:nvPicPr>
        <p:blipFill>
          <a:blip r:embed="rId5"/>
          <a:stretch>
            <a:fillRect/>
          </a:stretch>
        </p:blipFill>
        <p:spPr>
          <a:xfrm>
            <a:off x="6616303" y="108003"/>
            <a:ext cx="4667248" cy="5783329"/>
          </a:xfrm>
          <a:prstGeom prst="rect">
            <a:avLst/>
          </a:prstGeom>
        </p:spPr>
      </p:pic>
    </p:spTree>
    <p:extLst>
      <p:ext uri="{BB962C8B-B14F-4D97-AF65-F5344CB8AC3E}">
        <p14:creationId xmlns:p14="http://schemas.microsoft.com/office/powerpoint/2010/main" val="2255391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85305" y="212943"/>
            <a:ext cx="6481306"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3" y="241340"/>
            <a:ext cx="5684777" cy="707886"/>
          </a:xfrm>
          <a:prstGeom prst="rect">
            <a:avLst/>
          </a:prstGeom>
          <a:noFill/>
        </p:spPr>
        <p:txBody>
          <a:bodyPr wrap="square" rtlCol="0">
            <a:spAutoFit/>
          </a:bodyPr>
          <a:lstStyle/>
          <a:p>
            <a:r>
              <a:rPr lang="en-US" sz="4000" b="1" dirty="0">
                <a:solidFill>
                  <a:srgbClr val="E4DBF5"/>
                </a:solidFill>
                <a:latin typeface="+mj-lt"/>
              </a:rPr>
              <a:t>Design Projects 2017-2018</a:t>
            </a:r>
          </a:p>
        </p:txBody>
      </p:sp>
      <p:sp>
        <p:nvSpPr>
          <p:cNvPr id="7" name="Parallelogram 6"/>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sp>
        <p:nvSpPr>
          <p:cNvPr id="11" name="TextBox 10"/>
          <p:cNvSpPr txBox="1"/>
          <p:nvPr/>
        </p:nvSpPr>
        <p:spPr>
          <a:xfrm>
            <a:off x="337438" y="1247061"/>
            <a:ext cx="7717963" cy="3681521"/>
          </a:xfrm>
          <a:prstGeom prst="rect">
            <a:avLst/>
          </a:prstGeom>
          <a:noFill/>
        </p:spPr>
        <p:txBody>
          <a:bodyPr wrap="square" rtlCol="0">
            <a:spAutoFit/>
          </a:bodyPr>
          <a:lstStyle/>
          <a:p>
            <a:pPr marL="342900" lvl="0" indent="-342900">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Each design team has their own page</a:t>
            </a:r>
          </a:p>
          <a:p>
            <a:pPr marL="685800" lvl="1" indent="-228600">
              <a:lnSpc>
                <a:spcPct val="90000"/>
              </a:lnSpc>
              <a:spcBef>
                <a:spcPts val="500"/>
              </a:spcBef>
              <a:buFont typeface="Arial" panose="020B0604020202020204" pitchFamily="34" charset="0"/>
              <a:buChar char="•"/>
            </a:pPr>
            <a:r>
              <a:rPr lang="en-US" sz="2400" dirty="0">
                <a:solidFill>
                  <a:prstClr val="black"/>
                </a:solidFill>
                <a:latin typeface="Trebuchet MS" panose="020B0603020202020204" pitchFamily="34" charset="0"/>
              </a:rPr>
              <a:t>Mission statement, accomplishments, next steps, contact information and files</a:t>
            </a:r>
          </a:p>
          <a:p>
            <a:pPr marL="228600" lvl="0" indent="-228600">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Provides access to </a:t>
            </a:r>
            <a:r>
              <a:rPr lang="en-US" sz="2400" dirty="0" err="1">
                <a:solidFill>
                  <a:prstClr val="black"/>
                </a:solidFill>
                <a:latin typeface="Trebuchet MS" panose="020B0603020202020204" pitchFamily="34" charset="0"/>
              </a:rPr>
              <a:t>Github</a:t>
            </a:r>
            <a:r>
              <a:rPr lang="en-US" sz="2400" dirty="0">
                <a:solidFill>
                  <a:prstClr val="black"/>
                </a:solidFill>
                <a:latin typeface="Trebuchet MS" panose="020B0603020202020204" pitchFamily="34" charset="0"/>
              </a:rPr>
              <a:t> repository of documentation</a:t>
            </a:r>
          </a:p>
          <a:p>
            <a:pPr marL="685800" lvl="1" indent="-228600">
              <a:lnSpc>
                <a:spcPct val="90000"/>
              </a:lnSpc>
              <a:spcBef>
                <a:spcPts val="500"/>
              </a:spcBef>
              <a:buFont typeface="Arial" panose="020B0604020202020204" pitchFamily="34" charset="0"/>
              <a:buChar char="•"/>
            </a:pPr>
            <a:r>
              <a:rPr lang="en-US" sz="2400" dirty="0">
                <a:solidFill>
                  <a:prstClr val="black"/>
                </a:solidFill>
                <a:latin typeface="Trebuchet MS" panose="020B0603020202020204" pitchFamily="34" charset="0"/>
              </a:rPr>
              <a:t>Community can get a first hand look at the design process</a:t>
            </a:r>
          </a:p>
          <a:p>
            <a:pPr marL="685800" lvl="1" indent="-228600">
              <a:lnSpc>
                <a:spcPct val="90000"/>
              </a:lnSpc>
              <a:spcBef>
                <a:spcPts val="500"/>
              </a:spcBef>
              <a:buFont typeface="Arial" panose="020B0604020202020204" pitchFamily="34" charset="0"/>
              <a:buChar char="•"/>
            </a:pPr>
            <a:r>
              <a:rPr lang="en-US" sz="2400" dirty="0">
                <a:solidFill>
                  <a:prstClr val="black"/>
                </a:solidFill>
                <a:latin typeface="Trebuchet MS" panose="020B0603020202020204" pitchFamily="34" charset="0"/>
              </a:rPr>
              <a:t>Able to utilize our designs by downloading CAD files</a:t>
            </a:r>
          </a:p>
          <a:p>
            <a:pPr marL="285750" indent="-285750">
              <a:buFont typeface="Calibri" panose="020F0502020204030204" pitchFamily="34" charset="0"/>
              <a:buChar char="˃"/>
            </a:pPr>
            <a:endParaRPr lang="en-US" dirty="0">
              <a:latin typeface="+mj-lt"/>
            </a:endParaRPr>
          </a:p>
        </p:txBody>
      </p:sp>
      <p:pic>
        <p:nvPicPr>
          <p:cNvPr id="14" name="Picture 13">
            <a:extLst>
              <a:ext uri="{FF2B5EF4-FFF2-40B4-BE49-F238E27FC236}">
                <a16:creationId xmlns:a16="http://schemas.microsoft.com/office/drawing/2014/main" id="{494536EE-9DE4-418C-AFAB-C684BB8591AE}"/>
              </a:ext>
            </a:extLst>
          </p:cNvPr>
          <p:cNvPicPr>
            <a:picLocks noChangeAspect="1"/>
          </p:cNvPicPr>
          <p:nvPr/>
        </p:nvPicPr>
        <p:blipFill rotWithShape="1">
          <a:blip r:embed="rId4"/>
          <a:srcRect l="682" r="58364"/>
          <a:stretch/>
        </p:blipFill>
        <p:spPr>
          <a:xfrm>
            <a:off x="4633912" y="4447997"/>
            <a:ext cx="2521167" cy="1688993"/>
          </a:xfrm>
          <a:prstGeom prst="rect">
            <a:avLst/>
          </a:prstGeom>
        </p:spPr>
      </p:pic>
      <p:pic>
        <p:nvPicPr>
          <p:cNvPr id="15" name="Picture 14">
            <a:extLst>
              <a:ext uri="{FF2B5EF4-FFF2-40B4-BE49-F238E27FC236}">
                <a16:creationId xmlns:a16="http://schemas.microsoft.com/office/drawing/2014/main" id="{24D68F31-947D-4923-B37E-08A3A8BBFE8F}"/>
              </a:ext>
            </a:extLst>
          </p:cNvPr>
          <p:cNvPicPr>
            <a:picLocks noChangeAspect="1"/>
          </p:cNvPicPr>
          <p:nvPr/>
        </p:nvPicPr>
        <p:blipFill rotWithShape="1">
          <a:blip r:embed="rId5"/>
          <a:srcRect l="2767"/>
          <a:stretch/>
        </p:blipFill>
        <p:spPr>
          <a:xfrm>
            <a:off x="8180057" y="162281"/>
            <a:ext cx="2944332" cy="5550411"/>
          </a:xfrm>
          <a:prstGeom prst="rect">
            <a:avLst/>
          </a:prstGeom>
        </p:spPr>
      </p:pic>
      <p:pic>
        <p:nvPicPr>
          <p:cNvPr id="16" name="Picture 15">
            <a:extLst>
              <a:ext uri="{FF2B5EF4-FFF2-40B4-BE49-F238E27FC236}">
                <a16:creationId xmlns:a16="http://schemas.microsoft.com/office/drawing/2014/main" id="{6FBEE234-2665-4D86-B313-4732DA43DCB8}"/>
              </a:ext>
            </a:extLst>
          </p:cNvPr>
          <p:cNvPicPr>
            <a:picLocks noChangeAspect="1"/>
          </p:cNvPicPr>
          <p:nvPr/>
        </p:nvPicPr>
        <p:blipFill>
          <a:blip r:embed="rId6"/>
          <a:stretch>
            <a:fillRect/>
          </a:stretch>
        </p:blipFill>
        <p:spPr>
          <a:xfrm>
            <a:off x="337438" y="4837206"/>
            <a:ext cx="3729737" cy="1065639"/>
          </a:xfrm>
          <a:prstGeom prst="rect">
            <a:avLst/>
          </a:prstGeom>
        </p:spPr>
      </p:pic>
      <p:sp>
        <p:nvSpPr>
          <p:cNvPr id="17" name="Flowchart: Alternate Process 16">
            <a:extLst>
              <a:ext uri="{FF2B5EF4-FFF2-40B4-BE49-F238E27FC236}">
                <a16:creationId xmlns:a16="http://schemas.microsoft.com/office/drawing/2014/main" id="{9F564B66-57BF-4606-9787-BB99E88F00EF}"/>
              </a:ext>
            </a:extLst>
          </p:cNvPr>
          <p:cNvSpPr/>
          <p:nvPr/>
        </p:nvSpPr>
        <p:spPr>
          <a:xfrm>
            <a:off x="4633912" y="5712692"/>
            <a:ext cx="1376363" cy="387118"/>
          </a:xfrm>
          <a:prstGeom prst="flowChartAlternateProcess">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900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4"/>
          <p:cNvSpPr/>
          <p:nvPr/>
        </p:nvSpPr>
        <p:spPr>
          <a:xfrm>
            <a:off x="-375780" y="212943"/>
            <a:ext cx="6471780"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sp>
        <p:nvSpPr>
          <p:cNvPr id="4" name="TextBox 3"/>
          <p:cNvSpPr txBox="1"/>
          <p:nvPr/>
        </p:nvSpPr>
        <p:spPr>
          <a:xfrm>
            <a:off x="125473" y="241341"/>
            <a:ext cx="5970527" cy="707886"/>
          </a:xfrm>
          <a:prstGeom prst="rect">
            <a:avLst/>
          </a:prstGeom>
          <a:noFill/>
        </p:spPr>
        <p:txBody>
          <a:bodyPr wrap="square" rtlCol="0">
            <a:spAutoFit/>
          </a:bodyPr>
          <a:lstStyle/>
          <a:p>
            <a:r>
              <a:rPr lang="en-US" sz="4000" b="1" dirty="0">
                <a:solidFill>
                  <a:srgbClr val="E4DBF5"/>
                </a:solidFill>
                <a:latin typeface="+mj-lt"/>
              </a:rPr>
              <a:t>Design Projects 2018-2019</a:t>
            </a:r>
          </a:p>
        </p:txBody>
      </p:sp>
      <p:sp>
        <p:nvSpPr>
          <p:cNvPr id="7" name="Parallelogram 6"/>
          <p:cNvSpPr/>
          <p:nvPr/>
        </p:nvSpPr>
        <p:spPr>
          <a:xfrm>
            <a:off x="7910111" y="6136991"/>
            <a:ext cx="4478747" cy="736284"/>
          </a:xfrm>
          <a:prstGeom prst="parallelogram">
            <a:avLst/>
          </a:prstGeom>
          <a:solidFill>
            <a:srgbClr val="4C2F85"/>
          </a:solidFill>
          <a:ln>
            <a:solidFill>
              <a:srgbClr val="4C2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4C2F85"/>
                </a:solidFill>
              </a:ln>
              <a:solidFill>
                <a:srgbClr val="4C2F85"/>
              </a:solidFill>
              <a:latin typeface="+mj-lt"/>
            </a:endParaRPr>
          </a:p>
        </p:txBody>
      </p:sp>
      <p:pic>
        <p:nvPicPr>
          <p:cNvPr id="9" name="Picture 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313007" y="6215654"/>
            <a:ext cx="3633537" cy="534343"/>
          </a:xfrm>
          <a:prstGeom prst="rect">
            <a:avLst/>
          </a:prstGeom>
        </p:spPr>
      </p:pic>
      <p:sp>
        <p:nvSpPr>
          <p:cNvPr id="11" name="TextBox 10"/>
          <p:cNvSpPr txBox="1"/>
          <p:nvPr/>
        </p:nvSpPr>
        <p:spPr>
          <a:xfrm>
            <a:off x="125473" y="1646379"/>
            <a:ext cx="6656327" cy="3993401"/>
          </a:xfrm>
          <a:prstGeom prst="rect">
            <a:avLst/>
          </a:prstGeom>
          <a:noFill/>
        </p:spPr>
        <p:txBody>
          <a:bodyPr wrap="square" rtlCol="0">
            <a:spAutoFit/>
          </a:bodyPr>
          <a:lstStyle/>
          <a:p>
            <a:pPr marL="228600" lvl="0" indent="-228600">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Facilitate the creation of the design projects for next year</a:t>
            </a:r>
          </a:p>
          <a:p>
            <a:pPr marL="228600" lvl="0" indent="-228600">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Modified survey sent out to need experts</a:t>
            </a:r>
          </a:p>
          <a:p>
            <a:pPr marL="228600" lvl="0" indent="-228600">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Centralized repository of community members contact information</a:t>
            </a:r>
          </a:p>
          <a:p>
            <a:pPr marL="228600" lvl="0" indent="-228600">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Created an interview document for meetings with need experts</a:t>
            </a:r>
          </a:p>
          <a:p>
            <a:pPr marL="228600" lvl="0" indent="-228600">
              <a:lnSpc>
                <a:spcPct val="90000"/>
              </a:lnSpc>
              <a:spcBef>
                <a:spcPts val="1000"/>
              </a:spcBef>
              <a:buFont typeface="Arial" panose="020B0604020202020204" pitchFamily="34" charset="0"/>
              <a:buChar char="•"/>
            </a:pPr>
            <a:r>
              <a:rPr lang="en-US" sz="2400" dirty="0">
                <a:solidFill>
                  <a:prstClr val="black"/>
                </a:solidFill>
                <a:latin typeface="Trebuchet MS" panose="020B0603020202020204" pitchFamily="34" charset="0"/>
              </a:rPr>
              <a:t>Future</a:t>
            </a:r>
          </a:p>
          <a:p>
            <a:pPr marL="685800" lvl="1" indent="-228600">
              <a:lnSpc>
                <a:spcPct val="90000"/>
              </a:lnSpc>
              <a:spcBef>
                <a:spcPts val="500"/>
              </a:spcBef>
              <a:buFont typeface="Arial" panose="020B0604020202020204" pitchFamily="34" charset="0"/>
              <a:buChar char="•"/>
            </a:pPr>
            <a:r>
              <a:rPr lang="en-US" sz="2400" dirty="0">
                <a:solidFill>
                  <a:prstClr val="black"/>
                </a:solidFill>
                <a:latin typeface="Trebuchet MS" panose="020B0603020202020204" pitchFamily="34" charset="0"/>
              </a:rPr>
              <a:t>One page summary of each design challenge</a:t>
            </a:r>
          </a:p>
        </p:txBody>
      </p:sp>
      <p:pic>
        <p:nvPicPr>
          <p:cNvPr id="12" name="Picture 2" descr="Team Reborn and Team Cajun all stand around need expert Carolee and awesome dog cajun">
            <a:extLst>
              <a:ext uri="{FF2B5EF4-FFF2-40B4-BE49-F238E27FC236}">
                <a16:creationId xmlns:a16="http://schemas.microsoft.com/office/drawing/2014/main" id="{AD1D765F-126F-4FB5-9B6D-CB4B938F15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467" r="12263" b="2461"/>
          <a:stretch/>
        </p:blipFill>
        <p:spPr bwMode="auto">
          <a:xfrm>
            <a:off x="7163879" y="2115842"/>
            <a:ext cx="4369348" cy="3065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370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5365</TotalTime>
  <Words>805</Words>
  <Application>Microsoft Office PowerPoint</Application>
  <PresentationFormat>Widescreen</PresentationFormat>
  <Paragraphs>102</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Tahoma</vt:lpstr>
      <vt:lpstr>Trebuchet MS</vt:lpstr>
      <vt:lpstr>Uni Sans Book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dc:creator>
  <cp:lastModifiedBy>Joe Lawler</cp:lastModifiedBy>
  <cp:revision>218</cp:revision>
  <dcterms:created xsi:type="dcterms:W3CDTF">2018-02-19T03:44:22Z</dcterms:created>
  <dcterms:modified xsi:type="dcterms:W3CDTF">2018-08-09T18:41:01Z</dcterms:modified>
</cp:coreProperties>
</file>